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  <p:sldMasterId id="2147483714" r:id="rId3"/>
    <p:sldMasterId id="2147483725" r:id="rId4"/>
    <p:sldMasterId id="2147483736" r:id="rId5"/>
  </p:sldMasterIdLst>
  <p:notesMasterIdLst>
    <p:notesMasterId r:id="rId20"/>
  </p:notesMasterIdLst>
  <p:handoutMasterIdLst>
    <p:handoutMasterId r:id="rId21"/>
  </p:handoutMasterIdLst>
  <p:sldIdLst>
    <p:sldId id="285" r:id="rId6"/>
    <p:sldId id="384" r:id="rId7"/>
    <p:sldId id="411" r:id="rId8"/>
    <p:sldId id="434" r:id="rId9"/>
    <p:sldId id="435" r:id="rId10"/>
    <p:sldId id="432" r:id="rId11"/>
    <p:sldId id="422" r:id="rId12"/>
    <p:sldId id="421" r:id="rId13"/>
    <p:sldId id="429" r:id="rId14"/>
    <p:sldId id="430" r:id="rId15"/>
    <p:sldId id="431" r:id="rId16"/>
    <p:sldId id="426" r:id="rId17"/>
    <p:sldId id="433" r:id="rId18"/>
    <p:sldId id="311" r:id="rId19"/>
  </p:sldIdLst>
  <p:sldSz cx="13681075" cy="7705725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69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383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075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76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4600" algn="l" defTabSz="91383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1521" algn="l" defTabSz="91383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8440" algn="l" defTabSz="91383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5359" algn="l" defTabSz="91383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27">
          <p15:clr>
            <a:srgbClr val="A4A3A4"/>
          </p15:clr>
        </p15:guide>
        <p15:guide id="2" pos="43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1EA"/>
    <a:srgbClr val="D8EFF4"/>
    <a:srgbClr val="FFFFFF"/>
    <a:srgbClr val="E04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>
        <p:scale>
          <a:sx n="80" d="100"/>
          <a:sy n="80" d="100"/>
        </p:scale>
        <p:origin x="-1254" y="-408"/>
      </p:cViewPr>
      <p:guideLst>
        <p:guide orient="horz" pos="2427"/>
        <p:guide pos="43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klinkov.a.e\Desktop\99%20&#1088;&#1072;&#1085;&#1093;&#1080;&#1089;\&#1053;&#1086;&#1074;&#1086;&#1089;&#1090;&#1080;\&#1056;&#1062;&#1048;\&#1043;&#1088;&#1072;&#1092;&#1080;&#1082;_&#1076;&#1083;&#1103;_&#1060;&#1086;&#1085;&#1076;_&#1087;&#1086;&#1076;&#1076;&#1077;&#1088;&#1078;&#1082;&#1080;_&#1087;&#1088;&#1077;&#1076;&#1087;&#1088;&#1080;&#1085;&#1080;&#1084;&#1072;&#1090;&#1077;&#1083;&#1100;&#1089;&#1090;&#1074;&#1072;-&#1055;&#1086;&#1089;&#1077;&#1097;&#1072;&#1077;&#1084;&#1086;&#1089;&#1090;&#110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078778957691603E-2"/>
          <c:y val="1.9734626767440738E-2"/>
          <c:w val="0.89621514480043851"/>
          <c:h val="0.685437400833894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Торговля и общественное питание</c:v>
                </c:pt>
              </c:strCache>
            </c:strRef>
          </c:tx>
          <c:spPr>
            <a:solidFill>
              <a:srgbClr val="4283D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неделя 1 </c:v>
                </c:pt>
                <c:pt idx="1">
                  <c:v>неделя 2</c:v>
                </c:pt>
                <c:pt idx="2">
                  <c:v>неделя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538</c:v>
                </c:pt>
                <c:pt idx="1">
                  <c:v>455</c:v>
                </c:pt>
                <c:pt idx="2">
                  <c:v>124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D99-4765-AD92-9FAF0B47105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Финансовая поддержка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неделя 1 </c:v>
                </c:pt>
                <c:pt idx="1">
                  <c:v>неделя 2</c:v>
                </c:pt>
                <c:pt idx="2">
                  <c:v>неделя 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96</c:v>
                </c:pt>
                <c:pt idx="1">
                  <c:v>88</c:v>
                </c:pt>
                <c:pt idx="2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D99-4765-AD92-9FAF0B47105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Налоги и аренда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неделя 1 </c:v>
                </c:pt>
                <c:pt idx="1">
                  <c:v>неделя 2</c:v>
                </c:pt>
                <c:pt idx="2">
                  <c:v>неделя 3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118</c:v>
                </c:pt>
                <c:pt idx="1">
                  <c:v>139</c:v>
                </c:pt>
                <c:pt idx="2">
                  <c:v>147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D99-4765-AD92-9FAF0B47105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</c:v>
                </c:pt>
              </c:strCache>
            </c:strRef>
          </c:tx>
          <c:spPr>
            <a:solidFill>
              <a:srgbClr val="05BC5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неделя 1 </c:v>
                </c:pt>
                <c:pt idx="1">
                  <c:v>неделя 2</c:v>
                </c:pt>
                <c:pt idx="2">
                  <c:v>неделя 3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164</c:v>
                </c:pt>
                <c:pt idx="1">
                  <c:v>265</c:v>
                </c:pt>
                <c:pt idx="2">
                  <c:v>140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D99-4765-AD92-9FAF0B471052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Труд и занятость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c:spPr>
          <c:invertIfNegative val="0"/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12D-4B4F-8381-E0334713973C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12D-4B4F-8381-E033471397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неделя 1 </c:v>
                </c:pt>
                <c:pt idx="1">
                  <c:v>неделя 2</c:v>
                </c:pt>
                <c:pt idx="2">
                  <c:v>неделя 3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329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12D-4B4F-8381-E03347139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5886208"/>
        <c:axId val="59051392"/>
      </c:barChart>
      <c:catAx>
        <c:axId val="10588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9051392"/>
        <c:crosses val="autoZero"/>
        <c:auto val="1"/>
        <c:lblAlgn val="ctr"/>
        <c:lblOffset val="100"/>
        <c:noMultiLvlLbl val="0"/>
      </c:catAx>
      <c:valAx>
        <c:axId val="5905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88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647375283013391E-3"/>
          <c:y val="0.76626334773925209"/>
          <c:w val="0.97994548056022401"/>
          <c:h val="0.226555286960452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Отчет!$A$7:$A$37</c:f>
              <c:strCache>
                <c:ptCount val="31"/>
                <c:pt idx="0">
                  <c:v>2020-03-22</c:v>
                </c:pt>
                <c:pt idx="1">
                  <c:v>2020-03-23</c:v>
                </c:pt>
                <c:pt idx="2">
                  <c:v>2020-03-24</c:v>
                </c:pt>
                <c:pt idx="3">
                  <c:v>2020-03-25</c:v>
                </c:pt>
                <c:pt idx="4">
                  <c:v>2020-03-26</c:v>
                </c:pt>
                <c:pt idx="5">
                  <c:v>2020-03-27</c:v>
                </c:pt>
                <c:pt idx="6">
                  <c:v>2020-03-28</c:v>
                </c:pt>
                <c:pt idx="7">
                  <c:v>2020-03-29</c:v>
                </c:pt>
                <c:pt idx="8">
                  <c:v>2020-03-30</c:v>
                </c:pt>
                <c:pt idx="9">
                  <c:v>2020-03-31</c:v>
                </c:pt>
                <c:pt idx="10">
                  <c:v>2020-04-01</c:v>
                </c:pt>
                <c:pt idx="11">
                  <c:v>2020-04-02</c:v>
                </c:pt>
                <c:pt idx="12">
                  <c:v>2020-04-03</c:v>
                </c:pt>
                <c:pt idx="13">
                  <c:v>2020-04-04</c:v>
                </c:pt>
                <c:pt idx="14">
                  <c:v>2020-04-05</c:v>
                </c:pt>
                <c:pt idx="15">
                  <c:v>2020-04-06</c:v>
                </c:pt>
                <c:pt idx="16">
                  <c:v>2020-04-07</c:v>
                </c:pt>
                <c:pt idx="17">
                  <c:v>2020-04-08</c:v>
                </c:pt>
                <c:pt idx="18">
                  <c:v>2020-04-09</c:v>
                </c:pt>
                <c:pt idx="19">
                  <c:v>2020-04-10</c:v>
                </c:pt>
                <c:pt idx="20">
                  <c:v>2020-04-11</c:v>
                </c:pt>
                <c:pt idx="21">
                  <c:v>2020-04-12</c:v>
                </c:pt>
                <c:pt idx="22">
                  <c:v>2020-04-13</c:v>
                </c:pt>
                <c:pt idx="23">
                  <c:v>2020-04-14</c:v>
                </c:pt>
                <c:pt idx="24">
                  <c:v>2020-04-15</c:v>
                </c:pt>
                <c:pt idx="25">
                  <c:v>2020-04-16</c:v>
                </c:pt>
                <c:pt idx="26">
                  <c:v>2020-04-17</c:v>
                </c:pt>
                <c:pt idx="27">
                  <c:v>2020-04-18</c:v>
                </c:pt>
                <c:pt idx="28">
                  <c:v>2020-04-19</c:v>
                </c:pt>
                <c:pt idx="29">
                  <c:v>2020-04-20</c:v>
                </c:pt>
                <c:pt idx="30">
                  <c:v>2020-04-21</c:v>
                </c:pt>
              </c:strCache>
            </c:strRef>
          </c:cat>
          <c:val>
            <c:numRef>
              <c:f>Отчет!$B$7:$B$37</c:f>
              <c:numCache>
                <c:formatCode>0</c:formatCode>
                <c:ptCount val="31"/>
                <c:pt idx="0">
                  <c:v>241</c:v>
                </c:pt>
                <c:pt idx="1">
                  <c:v>727</c:v>
                </c:pt>
                <c:pt idx="2">
                  <c:v>854</c:v>
                </c:pt>
                <c:pt idx="3">
                  <c:v>834</c:v>
                </c:pt>
                <c:pt idx="4">
                  <c:v>675</c:v>
                </c:pt>
                <c:pt idx="5">
                  <c:v>607</c:v>
                </c:pt>
                <c:pt idx="6">
                  <c:v>438</c:v>
                </c:pt>
                <c:pt idx="7">
                  <c:v>439</c:v>
                </c:pt>
                <c:pt idx="8">
                  <c:v>769</c:v>
                </c:pt>
                <c:pt idx="9">
                  <c:v>703</c:v>
                </c:pt>
                <c:pt idx="10">
                  <c:v>755</c:v>
                </c:pt>
                <c:pt idx="11">
                  <c:v>798</c:v>
                </c:pt>
                <c:pt idx="12">
                  <c:v>1000</c:v>
                </c:pt>
                <c:pt idx="13">
                  <c:v>544</c:v>
                </c:pt>
                <c:pt idx="14">
                  <c:v>1195</c:v>
                </c:pt>
                <c:pt idx="15">
                  <c:v>1357</c:v>
                </c:pt>
                <c:pt idx="16">
                  <c:v>1414</c:v>
                </c:pt>
                <c:pt idx="17">
                  <c:v>1172</c:v>
                </c:pt>
                <c:pt idx="18">
                  <c:v>1132</c:v>
                </c:pt>
                <c:pt idx="19">
                  <c:v>1173</c:v>
                </c:pt>
                <c:pt idx="20">
                  <c:v>590</c:v>
                </c:pt>
                <c:pt idx="21">
                  <c:v>569</c:v>
                </c:pt>
                <c:pt idx="22">
                  <c:v>1592</c:v>
                </c:pt>
                <c:pt idx="23">
                  <c:v>1703</c:v>
                </c:pt>
                <c:pt idx="24">
                  <c:v>1642</c:v>
                </c:pt>
                <c:pt idx="25">
                  <c:v>1439</c:v>
                </c:pt>
                <c:pt idx="26">
                  <c:v>1293</c:v>
                </c:pt>
                <c:pt idx="27">
                  <c:v>556</c:v>
                </c:pt>
                <c:pt idx="28">
                  <c:v>511</c:v>
                </c:pt>
                <c:pt idx="29">
                  <c:v>1221</c:v>
                </c:pt>
                <c:pt idx="30">
                  <c:v>952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659-4903-8B66-784685E394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1842560"/>
        <c:axId val="34650880"/>
      </c:lineChart>
      <c:catAx>
        <c:axId val="918425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4650880"/>
        <c:crosses val="autoZero"/>
        <c:auto val="1"/>
        <c:lblAlgn val="ctr"/>
        <c:lblOffset val="100"/>
        <c:noMultiLvlLbl val="0"/>
      </c:catAx>
      <c:valAx>
        <c:axId val="346508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crossAx val="91842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0.2895</cdr:x>
      <cdr:y>0.2809</cdr:y>
    </cdr:from>
    <cdr:to>
      <cdr:x>0.50151</cdr:x>
      <cdr:y>0.47207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D63548BA-3F5E-48EE-8546-6178958CEDC9}"/>
            </a:ext>
          </a:extLst>
        </cdr:cNvPr>
        <cdr:cNvSpPr txBox="1"/>
      </cdr:nvSpPr>
      <cdr:spPr>
        <a:xfrm xmlns:a="http://schemas.openxmlformats.org/drawingml/2006/main">
          <a:off x="2151224" y="1173156"/>
          <a:ext cx="1575393" cy="7984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>
              <a:solidFill>
                <a:srgbClr val="C00000"/>
              </a:solidFill>
            </a:rPr>
            <a:t>+3%</a:t>
          </a:r>
        </a:p>
      </cdr:txBody>
    </cdr:sp>
  </cdr:relSizeAnchor>
  <cdr:relSizeAnchor xmlns:cdr="http://schemas.openxmlformats.org/drawingml/2006/chartDrawing">
    <cdr:from>
      <cdr:x>0.59098</cdr:x>
      <cdr:y>0.2809</cdr:y>
    </cdr:from>
    <cdr:to>
      <cdr:x>0.80299</cdr:x>
      <cdr:y>0.47207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D3657D4E-50F1-4CCB-8607-B0339C226359}"/>
            </a:ext>
          </a:extLst>
        </cdr:cNvPr>
        <cdr:cNvSpPr txBox="1"/>
      </cdr:nvSpPr>
      <cdr:spPr>
        <a:xfrm xmlns:a="http://schemas.openxmlformats.org/drawingml/2006/main">
          <a:off x="4391454" y="1173156"/>
          <a:ext cx="1575393" cy="7984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>
              <a:solidFill>
                <a:srgbClr val="C00000"/>
              </a:solidFill>
            </a:rPr>
            <a:t>-15%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0.4002</cdr:x>
      <cdr:y>0.46087</cdr:y>
    </cdr:from>
    <cdr:to>
      <cdr:x>0.4002</cdr:x>
      <cdr:y>0.8676</cdr:y>
    </cdr:to>
    <cdr:cxnSp macro="">
      <cdr:nvCxnSpPr>
        <cdr:cNvPr id="2" name="Прямая соединительная линия 1">
          <a:extLst xmlns:a="http://schemas.openxmlformats.org/drawingml/2006/main">
            <a:ext uri="{FF2B5EF4-FFF2-40B4-BE49-F238E27FC236}">
              <a16:creationId xmlns:a16="http://schemas.microsoft.com/office/drawing/2014/main" xmlns="" id="{E3AC3C59-17B3-456B-8C17-9B489676030D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3816425" y="2428083"/>
          <a:ext cx="0" cy="214283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0.52857</cdr:x>
      <cdr:y>0.23304</cdr:y>
    </cdr:from>
    <cdr:to>
      <cdr:x>0.52857</cdr:x>
      <cdr:y>0.8676</cdr:y>
    </cdr:to>
    <cdr:cxnSp macro="">
      <cdr:nvCxnSpPr>
        <cdr:cNvPr id="4" name="Прямая соединительная линия 3">
          <a:extLst xmlns:a="http://schemas.openxmlformats.org/drawingml/2006/main">
            <a:ext uri="{FF2B5EF4-FFF2-40B4-BE49-F238E27FC236}">
              <a16:creationId xmlns:a16="http://schemas.microsoft.com/office/drawing/2014/main" xmlns="" id="{E3AC3C59-17B3-456B-8C17-9B489676030D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5040561" y="1227754"/>
          <a:ext cx="0" cy="334316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0.74755</cdr:x>
      <cdr:y>0.07186</cdr:y>
    </cdr:from>
    <cdr:to>
      <cdr:x>0.74755</cdr:x>
      <cdr:y>0.8676</cdr:y>
    </cdr:to>
    <cdr:cxnSp macro="">
      <cdr:nvCxnSpPr>
        <cdr:cNvPr id="6" name="Прямая соединительная линия 5">
          <a:extLst xmlns:a="http://schemas.openxmlformats.org/drawingml/2006/main">
            <a:ext uri="{FF2B5EF4-FFF2-40B4-BE49-F238E27FC236}">
              <a16:creationId xmlns:a16="http://schemas.microsoft.com/office/drawing/2014/main" xmlns="" id="{E3AC3C59-17B3-456B-8C17-9B489676030D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7128793" y="378616"/>
          <a:ext cx="0" cy="419230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0.3549</cdr:x>
      <cdr:y>0.8651</cdr:y>
    </cdr:from>
    <cdr:to>
      <cdr:x>0.45746</cdr:x>
      <cdr:y>0.95273</cdr:y>
    </cdr:to>
    <cdr:sp macro="" textlink="">
      <cdr:nvSpPr>
        <cdr:cNvPr id="10" name="TextBox 13">
          <a:extLst xmlns:a="http://schemas.openxmlformats.org/drawingml/2006/main">
            <a:ext uri="{FF2B5EF4-FFF2-40B4-BE49-F238E27FC236}">
              <a16:creationId xmlns:a16="http://schemas.microsoft.com/office/drawing/2014/main" xmlns="" id="{8686BD3F-DF88-4AF5-A079-8A8FC23F2FAC}"/>
            </a:ext>
          </a:extLst>
        </cdr:cNvPr>
        <cdr:cNvSpPr txBox="1"/>
      </cdr:nvSpPr>
      <cdr:spPr>
        <a:xfrm xmlns:a="http://schemas.openxmlformats.org/drawingml/2006/main">
          <a:off x="3384377" y="4557792"/>
          <a:ext cx="978054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>
              <a:solidFill>
                <a:prstClr val="black"/>
              </a:solidFill>
            </a:rPr>
            <a:t>03.04</a:t>
          </a:r>
          <a:endParaRPr lang="ru-RU" sz="24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0.48976</cdr:x>
      <cdr:y>0.86667</cdr:y>
    </cdr:from>
    <cdr:to>
      <cdr:x>0.59232</cdr:x>
      <cdr:y>0.9543</cdr:y>
    </cdr:to>
    <cdr:sp macro="" textlink="">
      <cdr:nvSpPr>
        <cdr:cNvPr id="11" name="TextBox 13">
          <a:extLst xmlns:a="http://schemas.openxmlformats.org/drawingml/2006/main">
            <a:ext uri="{FF2B5EF4-FFF2-40B4-BE49-F238E27FC236}">
              <a16:creationId xmlns:a16="http://schemas.microsoft.com/office/drawing/2014/main" xmlns="" id="{8686BD3F-DF88-4AF5-A079-8A8FC23F2FAC}"/>
            </a:ext>
          </a:extLst>
        </cdr:cNvPr>
        <cdr:cNvSpPr txBox="1"/>
      </cdr:nvSpPr>
      <cdr:spPr>
        <a:xfrm xmlns:a="http://schemas.openxmlformats.org/drawingml/2006/main">
          <a:off x="4670465" y="4566056"/>
          <a:ext cx="978054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>
              <a:solidFill>
                <a:prstClr val="black"/>
              </a:solidFill>
            </a:rPr>
            <a:t>07.04</a:t>
          </a:r>
          <a:endParaRPr lang="ru-RU" sz="24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0.70979</cdr:x>
      <cdr:y>0.87381</cdr:y>
    </cdr:from>
    <cdr:to>
      <cdr:x>0.83412</cdr:x>
      <cdr:y>0.96174</cdr:y>
    </cdr:to>
    <cdr:sp macro="" textlink="">
      <cdr:nvSpPr>
        <cdr:cNvPr id="12" name="TextBox 13">
          <a:extLst xmlns:a="http://schemas.openxmlformats.org/drawingml/2006/main">
            <a:ext uri="{FF2B5EF4-FFF2-40B4-BE49-F238E27FC236}">
              <a16:creationId xmlns:a16="http://schemas.microsoft.com/office/drawing/2014/main" xmlns="" id="{8686BD3F-DF88-4AF5-A079-8A8FC23F2FAC}"/>
            </a:ext>
          </a:extLst>
        </cdr:cNvPr>
        <cdr:cNvSpPr txBox="1"/>
      </cdr:nvSpPr>
      <cdr:spPr>
        <a:xfrm xmlns:a="http://schemas.openxmlformats.org/drawingml/2006/main">
          <a:off x="6768753" y="4603643"/>
          <a:ext cx="1185655" cy="46325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>
              <a:solidFill>
                <a:prstClr val="black"/>
              </a:solidFill>
            </a:rPr>
            <a:t>14.04</a:t>
          </a:r>
          <a:endParaRPr lang="ru-RU" sz="24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0.05286</cdr:x>
      <cdr:y>0.42824</cdr:y>
    </cdr:from>
    <cdr:to>
      <cdr:x>0.15542</cdr:x>
      <cdr:y>0.51587</cdr:y>
    </cdr:to>
    <cdr:sp macro="" textlink="">
      <cdr:nvSpPr>
        <cdr:cNvPr id="13" name="TextBox 13">
          <a:extLst xmlns:a="http://schemas.openxmlformats.org/drawingml/2006/main">
            <a:ext uri="{FF2B5EF4-FFF2-40B4-BE49-F238E27FC236}">
              <a16:creationId xmlns:a16="http://schemas.microsoft.com/office/drawing/2014/main" xmlns="" id="{2EF1ACD1-90CA-46BC-84C5-89309BA5C81D}"/>
            </a:ext>
          </a:extLst>
        </cdr:cNvPr>
        <cdr:cNvSpPr txBox="1"/>
      </cdr:nvSpPr>
      <cdr:spPr>
        <a:xfrm xmlns:a="http://schemas.openxmlformats.org/drawingml/2006/main">
          <a:off x="504057" y="2256200"/>
          <a:ext cx="978054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>
              <a:solidFill>
                <a:prstClr val="black"/>
              </a:solidFill>
            </a:rPr>
            <a:t>854</a:t>
          </a:r>
          <a:endParaRPr lang="ru-RU" sz="24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0.37</cdr:x>
      <cdr:y>0.35169</cdr:y>
    </cdr:from>
    <cdr:to>
      <cdr:x>0.47256</cdr:x>
      <cdr:y>0.43932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:a16="http://schemas.microsoft.com/office/drawing/2014/main" xmlns="" id="{FEE42691-CCEF-4510-942B-9B13909823D1}"/>
            </a:ext>
          </a:extLst>
        </cdr:cNvPr>
        <cdr:cNvSpPr txBox="1"/>
      </cdr:nvSpPr>
      <cdr:spPr>
        <a:xfrm xmlns:a="http://schemas.openxmlformats.org/drawingml/2006/main">
          <a:off x="3528393" y="1852898"/>
          <a:ext cx="978054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>
              <a:solidFill>
                <a:prstClr val="black"/>
              </a:solidFill>
            </a:rPr>
            <a:t>1000</a:t>
          </a:r>
          <a:endParaRPr lang="ru-RU" sz="24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0.48326</cdr:x>
      <cdr:y>0.13833</cdr:y>
    </cdr:from>
    <cdr:to>
      <cdr:x>0.58582</cdr:x>
      <cdr:y>0.22596</cdr:y>
    </cdr:to>
    <cdr:sp macro="" textlink="">
      <cdr:nvSpPr>
        <cdr:cNvPr id="15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01AFAC3F-5297-4B51-8BC3-9DC808114A92}"/>
            </a:ext>
          </a:extLst>
        </cdr:cNvPr>
        <cdr:cNvSpPr txBox="1"/>
      </cdr:nvSpPr>
      <cdr:spPr>
        <a:xfrm xmlns:a="http://schemas.openxmlformats.org/drawingml/2006/main">
          <a:off x="4608513" y="728790"/>
          <a:ext cx="978054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>
              <a:solidFill>
                <a:prstClr val="black"/>
              </a:solidFill>
            </a:rPr>
            <a:t>1414</a:t>
          </a:r>
          <a:endParaRPr lang="ru-RU" sz="24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0.70979</cdr:x>
      <cdr:y>0</cdr:y>
    </cdr:from>
    <cdr:to>
      <cdr:x>0.81235</cdr:x>
      <cdr:y>0.08763</cdr:y>
    </cdr:to>
    <cdr:sp macro="" textlink="">
      <cdr:nvSpPr>
        <cdr:cNvPr id="16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F89813F4-8494-473E-8791-622E3034DED6}"/>
            </a:ext>
          </a:extLst>
        </cdr:cNvPr>
        <cdr:cNvSpPr txBox="1"/>
      </cdr:nvSpPr>
      <cdr:spPr>
        <a:xfrm xmlns:a="http://schemas.openxmlformats.org/drawingml/2006/main">
          <a:off x="6768753" y="-1945087"/>
          <a:ext cx="978054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>
              <a:solidFill>
                <a:prstClr val="black"/>
              </a:solidFill>
            </a:rPr>
            <a:t>1703</a:t>
          </a:r>
          <a:endParaRPr lang="ru-RU" sz="24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0.93632</cdr:x>
      <cdr:y>0.356</cdr:y>
    </cdr:from>
    <cdr:to>
      <cdr:x>0.93632</cdr:x>
      <cdr:y>0.8676</cdr:y>
    </cdr:to>
    <cdr:cxnSp macro="">
      <cdr:nvCxnSpPr>
        <cdr:cNvPr id="17" name="Прямая соединительная линия 16">
          <a:extLst xmlns:a="http://schemas.openxmlformats.org/drawingml/2006/main">
            <a:ext uri="{FF2B5EF4-FFF2-40B4-BE49-F238E27FC236}">
              <a16:creationId xmlns:a16="http://schemas.microsoft.com/office/drawing/2014/main" xmlns="" id="{A617F249-D12E-4FDE-AB21-AE8F3531EEC3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8928993" y="1875559"/>
          <a:ext cx="0" cy="269536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0.89202</cdr:x>
      <cdr:y>0.25503</cdr:y>
    </cdr:from>
    <cdr:to>
      <cdr:x>0.99458</cdr:x>
      <cdr:y>0.34266</cdr:y>
    </cdr:to>
    <cdr:sp macro="" textlink="">
      <cdr:nvSpPr>
        <cdr:cNvPr id="18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0636210C-491B-4F29-AF13-8929FFA3C79F}"/>
            </a:ext>
          </a:extLst>
        </cdr:cNvPr>
        <cdr:cNvSpPr txBox="1"/>
      </cdr:nvSpPr>
      <cdr:spPr>
        <a:xfrm xmlns:a="http://schemas.openxmlformats.org/drawingml/2006/main">
          <a:off x="8506545" y="1343611"/>
          <a:ext cx="978039" cy="4616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dirty="0">
              <a:solidFill>
                <a:prstClr val="black"/>
              </a:solidFill>
            </a:rPr>
            <a:t>1221</a:t>
          </a:r>
          <a:endParaRPr lang="ru-RU" sz="24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0.04197</cdr:x>
      <cdr:y>0.8676</cdr:y>
    </cdr:from>
    <cdr:to>
      <cdr:x>0.14453</cdr:x>
      <cdr:y>0.95523</cdr:y>
    </cdr:to>
    <cdr:sp macro="" textlink="">
      <cdr:nvSpPr>
        <cdr:cNvPr id="19" name="TextBox 13">
          <a:extLst xmlns:a="http://schemas.openxmlformats.org/drawingml/2006/main">
            <a:ext uri="{FF2B5EF4-FFF2-40B4-BE49-F238E27FC236}">
              <a16:creationId xmlns:a16="http://schemas.microsoft.com/office/drawing/2014/main" xmlns="" id="{9F4F06C2-E12B-4568-9396-76326E96E444}"/>
            </a:ext>
          </a:extLst>
        </cdr:cNvPr>
        <cdr:cNvSpPr txBox="1"/>
      </cdr:nvSpPr>
      <cdr:spPr>
        <a:xfrm xmlns:a="http://schemas.openxmlformats.org/drawingml/2006/main">
          <a:off x="400206" y="4570921"/>
          <a:ext cx="978040" cy="4616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dirty="0">
              <a:solidFill>
                <a:prstClr val="black"/>
              </a:solidFill>
            </a:rPr>
            <a:t>24</a:t>
          </a:r>
          <a:r>
            <a:rPr lang="en-US" sz="2400" dirty="0">
              <a:solidFill>
                <a:prstClr val="black"/>
              </a:solidFill>
            </a:rPr>
            <a:t>.0</a:t>
          </a:r>
          <a:r>
            <a:rPr lang="ru-RU" sz="2400" dirty="0">
              <a:solidFill>
                <a:prstClr val="black"/>
              </a:solidFill>
            </a:rPr>
            <a:t>3</a:t>
          </a:r>
          <a:endParaRPr lang="ru-RU" sz="24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0.89246</cdr:x>
      <cdr:y>0.8702</cdr:y>
    </cdr:from>
    <cdr:to>
      <cdr:x>0.99502</cdr:x>
      <cdr:y>0.95783</cdr:y>
    </cdr:to>
    <cdr:sp macro="" textlink="">
      <cdr:nvSpPr>
        <cdr:cNvPr id="20" name="TextBox 13">
          <a:extLst xmlns:a="http://schemas.openxmlformats.org/drawingml/2006/main">
            <a:ext uri="{FF2B5EF4-FFF2-40B4-BE49-F238E27FC236}">
              <a16:creationId xmlns:a16="http://schemas.microsoft.com/office/drawing/2014/main" xmlns="" id="{9F4F06C2-E12B-4568-9396-76326E96E444}"/>
            </a:ext>
          </a:extLst>
        </cdr:cNvPr>
        <cdr:cNvSpPr txBox="1"/>
      </cdr:nvSpPr>
      <cdr:spPr>
        <a:xfrm xmlns:a="http://schemas.openxmlformats.org/drawingml/2006/main">
          <a:off x="8510736" y="4584658"/>
          <a:ext cx="978040" cy="4616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dirty="0">
              <a:solidFill>
                <a:prstClr val="black"/>
              </a:solidFill>
            </a:rPr>
            <a:t>20</a:t>
          </a:r>
          <a:r>
            <a:rPr lang="en-US" sz="2400" dirty="0">
              <a:solidFill>
                <a:prstClr val="black"/>
              </a:solidFill>
            </a:rPr>
            <a:t>.04</a:t>
          </a:r>
          <a:endParaRPr lang="ru-RU" sz="2400" b="1" dirty="0">
            <a:solidFill>
              <a:srgbClr val="FF0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BFCC50D2-EA55-4977-9C38-00CD24994358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AE438C31-BC2C-49ED-AC6C-A7FB1FD854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021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09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524164C1-F11D-4271-999A-C00DB3324A94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663" y="744538"/>
            <a:ext cx="66103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5711"/>
            <a:ext cx="5438775" cy="4466511"/>
          </a:xfrm>
          <a:prstGeom prst="rect">
            <a:avLst/>
          </a:prstGeom>
        </p:spPr>
        <p:txBody>
          <a:bodyPr vert="horz" lIns="91429" tIns="45714" rIns="91429" bIns="4571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9" y="9428242"/>
            <a:ext cx="2946400" cy="496809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2B4C7D6A-3C1D-48E8-9990-EACFE27C22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818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20" algn="l" defTabSz="9138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39" algn="l" defTabSz="9138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759" algn="l" defTabSz="9138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680" algn="l" defTabSz="9138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600" algn="l" defTabSz="9138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521" algn="l" defTabSz="9138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440" algn="l" defTabSz="9138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359" algn="l" defTabSz="9138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C7D6A-3C1D-48E8-9990-EACFE27C2289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835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0574" y="410265"/>
            <a:ext cx="11799928" cy="1489417"/>
          </a:xfrm>
          <a:prstGeom prst="rect">
            <a:avLst/>
          </a:prstGeom>
        </p:spPr>
        <p:txBody>
          <a:bodyPr lIns="102588" tIns="51294" rIns="102588" bIns="51294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0574" y="2051295"/>
            <a:ext cx="11799928" cy="4889212"/>
          </a:xfrm>
          <a:prstGeom prst="rect">
            <a:avLst/>
          </a:prstGeom>
        </p:spPr>
        <p:txBody>
          <a:bodyPr lIns="102588" tIns="51294" rIns="102588" bIns="51294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39803" y="7142169"/>
            <a:ext cx="3079749" cy="409575"/>
          </a:xfrm>
          <a:prstGeom prst="rect">
            <a:avLst/>
          </a:prstGeom>
        </p:spPr>
        <p:txBody>
          <a:bodyPr lIns="102588" tIns="51294" rIns="102588" bIns="5129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FFF7438-DCE0-4AF7-B3BD-107ACA530C80}" type="datetimeFigureOut">
              <a:rPr lang="ru-RU"/>
              <a:pPr>
                <a:defRPr/>
              </a:pPr>
              <a:t>22.04.2020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32316" y="7142169"/>
            <a:ext cx="4616451" cy="409575"/>
          </a:xfrm>
          <a:prstGeom prst="rect">
            <a:avLst/>
          </a:prstGeom>
        </p:spPr>
        <p:txBody>
          <a:bodyPr lIns="102588" tIns="51294" rIns="102588" bIns="5129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661529" y="7142169"/>
            <a:ext cx="3079749" cy="409575"/>
          </a:xfrm>
          <a:prstGeom prst="rect">
            <a:avLst/>
          </a:prstGeom>
        </p:spPr>
        <p:txBody>
          <a:bodyPr lIns="102588" tIns="51294" rIns="102588" bIns="5129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DB0ADED-770D-4005-9FF6-4ADA30DB4F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6" y="1678655"/>
            <a:ext cx="9554415" cy="821360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8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8" y="2823428"/>
            <a:ext cx="9554438" cy="397681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2200"/>
            </a:lvl4pPr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17378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без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8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8" y="1661577"/>
            <a:ext cx="9554438" cy="5138660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00459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6" y="1678655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8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2823435"/>
            <a:ext cx="4435507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4" y="2823435"/>
            <a:ext cx="4422398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86589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8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1602403"/>
            <a:ext cx="4435507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4" y="1602403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42138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8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4" y="1602403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2759879" y="1602398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2770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8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2759883" y="1602403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7889978" y="1602398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455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вынос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77375" y="1661582"/>
            <a:ext cx="5803713" cy="5144558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126" tIns="67063" rIns="134126" bIns="67063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8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1597978"/>
            <a:ext cx="4435507" cy="5202269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8213908" y="2568580"/>
            <a:ext cx="4871096" cy="38232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04833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фото навы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6" y="1678655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8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95" y="2823435"/>
            <a:ext cx="4435476" cy="3976935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7891889" y="2877199"/>
            <a:ext cx="5789192" cy="3923156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068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8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9" name="Таблица 8"/>
          <p:cNvSpPr>
            <a:spLocks noGrp="1"/>
          </p:cNvSpPr>
          <p:nvPr>
            <p:ph type="tbl" sz="quarter" idx="13"/>
          </p:nvPr>
        </p:nvSpPr>
        <p:spPr>
          <a:xfrm>
            <a:off x="2759879" y="1650264"/>
            <a:ext cx="9563908" cy="5149977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649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6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6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8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743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2" y="1678654"/>
            <a:ext cx="9554415" cy="821360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2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4" y="2823428"/>
            <a:ext cx="9554438" cy="397681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2200"/>
            </a:lvl4pPr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37426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без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2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4" y="1661577"/>
            <a:ext cx="9554438" cy="5138660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63225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2" y="1678654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2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2823435"/>
            <a:ext cx="4435507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4" y="2823435"/>
            <a:ext cx="4422398" cy="3976813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37843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2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1602401"/>
            <a:ext cx="4435507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4" y="1602401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84780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2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4" y="1602401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2759879" y="1602396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2498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2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2759883" y="1602401"/>
            <a:ext cx="4422398" cy="5197841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7889974" y="1602396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26140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вынос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77370" y="1661581"/>
            <a:ext cx="5803713" cy="5144558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144" tIns="67075" rIns="134144" bIns="67075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2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3" y="1597978"/>
            <a:ext cx="4435507" cy="5202269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8213908" y="2568579"/>
            <a:ext cx="4871096" cy="38232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693698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фото навы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2" y="1678654"/>
            <a:ext cx="9554415" cy="82136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2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91" y="2823434"/>
            <a:ext cx="4435476" cy="3976935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7891889" y="2877199"/>
            <a:ext cx="5789192" cy="3923156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9811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2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9" name="Таблица 8"/>
          <p:cNvSpPr>
            <a:spLocks noGrp="1"/>
          </p:cNvSpPr>
          <p:nvPr>
            <p:ph type="tbl" sz="quarter" idx="13"/>
          </p:nvPr>
        </p:nvSpPr>
        <p:spPr>
          <a:xfrm>
            <a:off x="2759879" y="1650264"/>
            <a:ext cx="9563908" cy="5149977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8335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2" y="466000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3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1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0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90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123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1" y="1678657"/>
            <a:ext cx="9554415" cy="821359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6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5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4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2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11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49" y="2823428"/>
            <a:ext cx="9554438" cy="3976816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2300"/>
            </a:lvl4pPr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396716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одну колонку без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6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5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4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2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11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49" y="1661576"/>
            <a:ext cx="9554438" cy="5138660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24096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1" y="1678657"/>
            <a:ext cx="9554415" cy="82135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6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5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4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2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11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0" y="2823429"/>
            <a:ext cx="4435506" cy="3976814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1" y="2823429"/>
            <a:ext cx="4422398" cy="3976814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272703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в две колонки без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6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5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4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2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11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0" y="1602397"/>
            <a:ext cx="4435506" cy="5197842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1" y="1602397"/>
            <a:ext cx="4422398" cy="5197842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8112142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6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5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4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2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11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7891891" y="1602397"/>
            <a:ext cx="4422398" cy="5197842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2759879" y="1602395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1404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диаграммой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6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5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4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2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11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2759878" y="1602397"/>
            <a:ext cx="4422398" cy="5197842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иаграмма 4"/>
          <p:cNvSpPr>
            <a:spLocks noGrp="1"/>
          </p:cNvSpPr>
          <p:nvPr>
            <p:ph type="chart" sz="quarter" idx="15"/>
          </p:nvPr>
        </p:nvSpPr>
        <p:spPr>
          <a:xfrm>
            <a:off x="7889972" y="1602395"/>
            <a:ext cx="4433817" cy="5197843"/>
          </a:xfrm>
        </p:spPr>
        <p:txBody>
          <a:bodyPr/>
          <a:lstStyle/>
          <a:p>
            <a:r>
              <a:rPr lang="ru-RU"/>
              <a:t>Вставка диаграммы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9432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вынос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877366" y="1661578"/>
            <a:ext cx="5803713" cy="5144558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203" tIns="67103" rIns="134203" bIns="67103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6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5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4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2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11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50" y="1597973"/>
            <a:ext cx="4435506" cy="5202269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4"/>
          </p:nvPr>
        </p:nvSpPr>
        <p:spPr>
          <a:xfrm>
            <a:off x="8213904" y="2568577"/>
            <a:ext cx="4871096" cy="38232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sz="13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694108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фото навыл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2759881" y="1678657"/>
            <a:ext cx="9554415" cy="82135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6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5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4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2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11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759886" y="2823425"/>
            <a:ext cx="4435476" cy="3976935"/>
          </a:xfrm>
        </p:spPr>
        <p:txBody>
          <a:bodyPr/>
          <a:lstStyle>
            <a:lvl5pPr>
              <a:defRPr sz="13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4"/>
          </p:nvPr>
        </p:nvSpPr>
        <p:spPr>
          <a:xfrm>
            <a:off x="7891889" y="2877203"/>
            <a:ext cx="5789192" cy="3923156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72502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6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5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4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2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11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  <p:sp>
        <p:nvSpPr>
          <p:cNvPr id="9" name="Таблица 8"/>
          <p:cNvSpPr>
            <a:spLocks noGrp="1"/>
          </p:cNvSpPr>
          <p:nvPr>
            <p:ph type="tbl" sz="quarter" idx="13"/>
          </p:nvPr>
        </p:nvSpPr>
        <p:spPr>
          <a:xfrm>
            <a:off x="2759879" y="1650263"/>
            <a:ext cx="9563908" cy="5149977"/>
          </a:xfrm>
        </p:spPr>
        <p:txBody>
          <a:bodyPr/>
          <a:lstStyle/>
          <a:p>
            <a:r>
              <a:rPr lang="ru-RU"/>
              <a:t>Вставка таблицы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77643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59881" y="466001"/>
            <a:ext cx="9554415" cy="50495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600" cap="all">
                <a:solidFill>
                  <a:srgbClr val="0077C8"/>
                </a:solidFill>
              </a:defRPr>
            </a:lvl1pPr>
            <a:lvl2pPr marL="5888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7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6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5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4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221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11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A2C4-EAEE-0541-80F0-7D439BD8E73A}" type="slidenum">
              <a:rPr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05626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9371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0574" y="410265"/>
            <a:ext cx="11799928" cy="1489417"/>
          </a:xfrm>
          <a:prstGeom prst="rect">
            <a:avLst/>
          </a:prstGeom>
        </p:spPr>
        <p:txBody>
          <a:bodyPr lIns="102588" tIns="51294" rIns="102588" bIns="51294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0574" y="2051295"/>
            <a:ext cx="11799928" cy="4889212"/>
          </a:xfrm>
          <a:prstGeom prst="rect">
            <a:avLst/>
          </a:prstGeom>
        </p:spPr>
        <p:txBody>
          <a:bodyPr lIns="102588" tIns="51294" rIns="102588" bIns="51294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939803" y="7142169"/>
            <a:ext cx="3079749" cy="409575"/>
          </a:xfrm>
          <a:prstGeom prst="rect">
            <a:avLst/>
          </a:prstGeom>
        </p:spPr>
        <p:txBody>
          <a:bodyPr lIns="102588" tIns="51294" rIns="102588" bIns="5129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32316" y="7142169"/>
            <a:ext cx="4616451" cy="409575"/>
          </a:xfrm>
          <a:prstGeom prst="rect">
            <a:avLst/>
          </a:prstGeom>
        </p:spPr>
        <p:txBody>
          <a:bodyPr lIns="102588" tIns="51294" rIns="102588" bIns="5129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661529" y="7142169"/>
            <a:ext cx="3079749" cy="409575"/>
          </a:xfrm>
          <a:prstGeom prst="rect">
            <a:avLst/>
          </a:prstGeom>
        </p:spPr>
        <p:txBody>
          <a:bodyPr lIns="102588" tIns="51294" rIns="102588" bIns="51294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DB0ADED-770D-4005-9FF6-4ADA30DB4FB7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831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5pPr>
      <a:lvl6pPr marL="456920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6pPr>
      <a:lvl7pPr marL="913839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7pPr>
      <a:lvl8pPr marL="1370759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8pPr>
      <a:lvl9pPr marL="1827680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9pPr>
    </p:titleStyle>
    <p:bodyStyle>
      <a:lvl1pPr marL="342689" indent="-342689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Arial" charset="0"/>
        </a:defRPr>
      </a:lvl1pPr>
      <a:lvl2pPr marL="742496" indent="-285575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Arial" charset="0"/>
        </a:defRPr>
      </a:lvl2pPr>
      <a:lvl3pPr marL="1142300" indent="-228459" algn="l" rtl="0" eaLnBrk="0" fontAlgn="base" hangingPunct="0">
        <a:spcBef>
          <a:spcPct val="20000"/>
        </a:spcBef>
        <a:spcAft>
          <a:spcPct val="0"/>
        </a:spcAft>
        <a:buChar char="•"/>
        <a:defRPr sz="2300">
          <a:solidFill>
            <a:schemeClr val="tx1"/>
          </a:solidFill>
          <a:latin typeface="Arial" charset="0"/>
        </a:defRPr>
      </a:lvl3pPr>
      <a:lvl4pPr marL="1599220" indent="-228459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Arial" charset="0"/>
        </a:defRPr>
      </a:lvl4pPr>
      <a:lvl5pPr marL="2056138" indent="-228459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5pPr>
      <a:lvl6pPr marL="2513058" indent="-228459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6pPr>
      <a:lvl7pPr marL="2969979" indent="-228459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7pPr>
      <a:lvl8pPr marL="3426900" indent="-228459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8pPr>
      <a:lvl9pPr marL="3883819" indent="-228459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9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85" y="1677520"/>
            <a:ext cx="9577632" cy="8220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52246" y="2818301"/>
            <a:ext cx="9584166" cy="4281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2114" y="6903002"/>
            <a:ext cx="2121357" cy="410259"/>
          </a:xfrm>
          <a:prstGeom prst="rect">
            <a:avLst/>
          </a:prstGeom>
        </p:spPr>
        <p:txBody>
          <a:bodyPr vert="horz" lIns="120712" tIns="60356" rIns="120712" bIns="60356" rtlCol="0" anchor="ctr"/>
          <a:lstStyle>
            <a:lvl1pPr algn="l">
              <a:defRPr sz="1300" b="0" i="0">
                <a:solidFill>
                  <a:srgbClr val="0077C8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41636" y="560699"/>
            <a:ext cx="643367" cy="4102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700" b="0" i="0">
                <a:solidFill>
                  <a:srgbClr val="00B2A9"/>
                </a:solidFill>
                <a:latin typeface="Arial"/>
                <a:cs typeface="Arial"/>
              </a:defRPr>
            </a:lvl1pPr>
          </a:lstStyle>
          <a:p>
            <a:fld id="{E8CC1B9C-23B7-B94D-B87E-2F844537633D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" y="475396"/>
            <a:ext cx="321730" cy="641685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126" tIns="67063" rIns="134126" bIns="67063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0" name="Изображение 9" descr="for_ppt_minekonom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68" y="391786"/>
            <a:ext cx="1592565" cy="79672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452356" y="475396"/>
            <a:ext cx="228732" cy="641685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126" tIns="67063" rIns="134126" bIns="67063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52243" y="1054576"/>
            <a:ext cx="9584166" cy="51334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100000">
                <a:srgbClr val="00B2A9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126" tIns="67063" rIns="134126" bIns="67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9713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</p:sldLayoutIdLst>
  <p:hf hdr="0" dt="0"/>
  <p:txStyles>
    <p:titleStyle>
      <a:lvl1pPr algn="l" defTabSz="603564" rtl="0" eaLnBrk="1" latinLnBrk="0" hangingPunct="1">
        <a:spcBef>
          <a:spcPct val="0"/>
        </a:spcBef>
        <a:buNone/>
        <a:defRPr sz="2700" b="1" i="0" kern="1200" cap="all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3564" rtl="0" eaLnBrk="1" latinLnBrk="0" hangingPunct="1">
        <a:spcBef>
          <a:spcPts val="0"/>
        </a:spcBef>
        <a:buFontTx/>
        <a:buNone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0" indent="0" algn="l" defTabSz="603564" rtl="0" eaLnBrk="1" latinLnBrk="0" hangingPunct="1">
        <a:spcBef>
          <a:spcPts val="0"/>
        </a:spcBef>
        <a:buFontTx/>
        <a:buNone/>
        <a:defRPr sz="1900" b="1" i="0" kern="1200">
          <a:solidFill>
            <a:schemeClr val="tx1"/>
          </a:solidFill>
          <a:latin typeface="Arial"/>
          <a:ea typeface="+mn-ea"/>
          <a:cs typeface="Arial"/>
        </a:defRPr>
      </a:lvl2pPr>
      <a:lvl3pPr marL="251484" indent="-251484" algn="l" defTabSz="603564" rtl="0" eaLnBrk="1" latinLnBrk="0" hangingPunct="1">
        <a:spcBef>
          <a:spcPts val="0"/>
        </a:spcBef>
        <a:buSzPct val="80000"/>
        <a:buFont typeface="Lucida Grande"/>
        <a:buChar char="＞"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0" indent="0" algn="l" defTabSz="603564" rtl="0" eaLnBrk="1" latinLnBrk="0" hangingPunct="1">
        <a:spcBef>
          <a:spcPts val="0"/>
        </a:spcBef>
        <a:buFontTx/>
        <a:buNone/>
        <a:defRPr sz="2200" b="0" i="0" kern="1200" cap="all">
          <a:solidFill>
            <a:schemeClr val="tx1"/>
          </a:solidFill>
          <a:latin typeface="Arial"/>
          <a:ea typeface="+mn-ea"/>
          <a:cs typeface="Arial"/>
        </a:defRPr>
      </a:lvl4pPr>
      <a:lvl5pPr marL="0" indent="0" algn="l" defTabSz="603564" rtl="0" eaLnBrk="1" latinLnBrk="0" hangingPunct="1">
        <a:spcBef>
          <a:spcPts val="0"/>
        </a:spcBef>
        <a:buFontTx/>
        <a:buNone/>
        <a:defRPr sz="13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3319590" indent="-301780" algn="l" defTabSz="603564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23151" indent="-301780" algn="l" defTabSz="603564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26716" indent="-301780" algn="l" defTabSz="603564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30278" indent="-301780" algn="l" defTabSz="603564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0356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03564" algn="l" defTabSz="60356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07125" algn="l" defTabSz="60356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810687" algn="l" defTabSz="60356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414248" algn="l" defTabSz="60356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808" algn="l" defTabSz="60356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621370" algn="l" defTabSz="60356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224935" algn="l" defTabSz="60356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828495" algn="l" defTabSz="603564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85" y="1677519"/>
            <a:ext cx="9577632" cy="8220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52246" y="2818300"/>
            <a:ext cx="9584166" cy="4281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2114" y="6902999"/>
            <a:ext cx="2121357" cy="410259"/>
          </a:xfrm>
          <a:prstGeom prst="rect">
            <a:avLst/>
          </a:prstGeom>
        </p:spPr>
        <p:txBody>
          <a:bodyPr vert="horz" lIns="120731" tIns="60366" rIns="120731" bIns="60366" rtlCol="0" anchor="ctr"/>
          <a:lstStyle>
            <a:lvl1pPr algn="l">
              <a:defRPr sz="1300" b="0" i="0">
                <a:solidFill>
                  <a:srgbClr val="0077C8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41636" y="560698"/>
            <a:ext cx="643367" cy="4102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700" b="0" i="0">
                <a:solidFill>
                  <a:srgbClr val="00B2A9"/>
                </a:solidFill>
                <a:latin typeface="Arial"/>
                <a:cs typeface="Arial"/>
              </a:defRPr>
            </a:lvl1pPr>
          </a:lstStyle>
          <a:p>
            <a:fld id="{E8CC1B9C-23B7-B94D-B87E-2F844537633D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" y="475396"/>
            <a:ext cx="321730" cy="641685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144" tIns="67075" rIns="134144" bIns="67075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0" name="Изображение 9" descr="for_ppt_minekonom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68" y="391786"/>
            <a:ext cx="1592565" cy="79672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452356" y="475396"/>
            <a:ext cx="228732" cy="641685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144" tIns="67075" rIns="134144" bIns="67075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52243" y="1054576"/>
            <a:ext cx="9584166" cy="51334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100000">
                <a:srgbClr val="00B2A9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144" tIns="67075" rIns="134144" bIns="67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01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</p:sldLayoutIdLst>
  <p:hf hdr="0" dt="0"/>
  <p:txStyles>
    <p:titleStyle>
      <a:lvl1pPr algn="l" defTabSz="603656" rtl="0" eaLnBrk="1" latinLnBrk="0" hangingPunct="1">
        <a:spcBef>
          <a:spcPct val="0"/>
        </a:spcBef>
        <a:buNone/>
        <a:defRPr sz="2700" b="1" i="0" kern="1200" cap="all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3656" rtl="0" eaLnBrk="1" latinLnBrk="0" hangingPunct="1">
        <a:spcBef>
          <a:spcPts val="0"/>
        </a:spcBef>
        <a:buFontTx/>
        <a:buNone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0" indent="0" algn="l" defTabSz="603656" rtl="0" eaLnBrk="1" latinLnBrk="0" hangingPunct="1">
        <a:spcBef>
          <a:spcPts val="0"/>
        </a:spcBef>
        <a:buFontTx/>
        <a:buNone/>
        <a:defRPr sz="1900" b="1" i="0" kern="1200">
          <a:solidFill>
            <a:schemeClr val="tx1"/>
          </a:solidFill>
          <a:latin typeface="Arial"/>
          <a:ea typeface="+mn-ea"/>
          <a:cs typeface="Arial"/>
        </a:defRPr>
      </a:lvl2pPr>
      <a:lvl3pPr marL="251522" indent="-251522" algn="l" defTabSz="603656" rtl="0" eaLnBrk="1" latinLnBrk="0" hangingPunct="1">
        <a:spcBef>
          <a:spcPts val="0"/>
        </a:spcBef>
        <a:buSzPct val="80000"/>
        <a:buFont typeface="Lucida Grande"/>
        <a:buChar char="＞"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0" indent="0" algn="l" defTabSz="603656" rtl="0" eaLnBrk="1" latinLnBrk="0" hangingPunct="1">
        <a:spcBef>
          <a:spcPts val="0"/>
        </a:spcBef>
        <a:buFontTx/>
        <a:buNone/>
        <a:defRPr sz="2200" b="0" i="0" kern="1200" cap="all">
          <a:solidFill>
            <a:schemeClr val="tx1"/>
          </a:solidFill>
          <a:latin typeface="Arial"/>
          <a:ea typeface="+mn-ea"/>
          <a:cs typeface="Arial"/>
        </a:defRPr>
      </a:lvl4pPr>
      <a:lvl5pPr marL="0" indent="0" algn="l" defTabSz="603656" rtl="0" eaLnBrk="1" latinLnBrk="0" hangingPunct="1">
        <a:spcBef>
          <a:spcPts val="0"/>
        </a:spcBef>
        <a:buFontTx/>
        <a:buNone/>
        <a:defRPr sz="13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3320103" indent="-301825" algn="l" defTabSz="6036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23759" indent="-301825" algn="l" defTabSz="6036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27413" indent="-301825" algn="l" defTabSz="6036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31070" indent="-301825" algn="l" defTabSz="603656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036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03656" algn="l" defTabSz="6036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07311" algn="l" defTabSz="6036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810966" algn="l" defTabSz="6036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414621" algn="l" defTabSz="6036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018276" algn="l" defTabSz="6036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621930" algn="l" defTabSz="6036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225586" algn="l" defTabSz="6036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829241" algn="l" defTabSz="6036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785" y="1677516"/>
            <a:ext cx="9577632" cy="82209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52246" y="2818297"/>
            <a:ext cx="9584166" cy="42812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2113" y="6902997"/>
            <a:ext cx="2121357" cy="410259"/>
          </a:xfrm>
          <a:prstGeom prst="rect">
            <a:avLst/>
          </a:prstGeom>
        </p:spPr>
        <p:txBody>
          <a:bodyPr vert="horz" lIns="120782" tIns="60392" rIns="120782" bIns="60392" rtlCol="0" anchor="ctr"/>
          <a:lstStyle>
            <a:lvl1pPr algn="l">
              <a:defRPr sz="1300" b="0" i="0">
                <a:solidFill>
                  <a:srgbClr val="0077C8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19 апреля 2017 г.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41633" y="560694"/>
            <a:ext cx="643367" cy="4102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900" b="0" i="0">
                <a:solidFill>
                  <a:srgbClr val="00B2A9"/>
                </a:solidFill>
                <a:latin typeface="Arial"/>
                <a:cs typeface="Arial"/>
              </a:defRPr>
            </a:lvl1pPr>
          </a:lstStyle>
          <a:p>
            <a:fld id="{E8CC1B9C-23B7-B94D-B87E-2F844537633D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" y="475389"/>
            <a:ext cx="321730" cy="641686"/>
          </a:xfrm>
          <a:prstGeom prst="rect">
            <a:avLst/>
          </a:prstGeom>
          <a:solidFill>
            <a:srgbClr val="0077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203" tIns="67103" rIns="134203" bIns="67103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0" name="Изображение 9" descr="for_ppt_minekonom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68" y="391782"/>
            <a:ext cx="1592565" cy="79672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3452355" y="475389"/>
            <a:ext cx="228732" cy="641686"/>
          </a:xfrm>
          <a:prstGeom prst="rect">
            <a:avLst/>
          </a:prstGeom>
          <a:solidFill>
            <a:srgbClr val="00B2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4203" tIns="67103" rIns="134203" bIns="67103"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52243" y="1054572"/>
            <a:ext cx="9584166" cy="51334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100000">
                <a:srgbClr val="00B2A9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203" tIns="67103" rIns="134203" bIns="671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8559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</p:sldLayoutIdLst>
  <p:hf hdr="0" dt="0"/>
  <p:txStyles>
    <p:titleStyle>
      <a:lvl1pPr algn="l" defTabSz="603915" rtl="0" eaLnBrk="1" latinLnBrk="0" hangingPunct="1">
        <a:spcBef>
          <a:spcPct val="0"/>
        </a:spcBef>
        <a:buNone/>
        <a:defRPr sz="2700" b="1" i="0" kern="1200" cap="all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3915" rtl="0" eaLnBrk="1" latinLnBrk="0" hangingPunct="1">
        <a:spcBef>
          <a:spcPts val="0"/>
        </a:spcBef>
        <a:buFontTx/>
        <a:buNone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0" indent="0" algn="l" defTabSz="603915" rtl="0" eaLnBrk="1" latinLnBrk="0" hangingPunct="1">
        <a:spcBef>
          <a:spcPts val="0"/>
        </a:spcBef>
        <a:buFontTx/>
        <a:buNone/>
        <a:defRPr sz="1900" b="1" i="0" kern="1200">
          <a:solidFill>
            <a:schemeClr val="tx1"/>
          </a:solidFill>
          <a:latin typeface="Arial"/>
          <a:ea typeface="+mn-ea"/>
          <a:cs typeface="Arial"/>
        </a:defRPr>
      </a:lvl2pPr>
      <a:lvl3pPr marL="251631" indent="-251631" algn="l" defTabSz="603915" rtl="0" eaLnBrk="1" latinLnBrk="0" hangingPunct="1">
        <a:spcBef>
          <a:spcPts val="0"/>
        </a:spcBef>
        <a:buSzPct val="80000"/>
        <a:buFont typeface="Lucida Grande"/>
        <a:buChar char="＞"/>
        <a:defRPr sz="18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0" indent="0" algn="l" defTabSz="603915" rtl="0" eaLnBrk="1" latinLnBrk="0" hangingPunct="1">
        <a:spcBef>
          <a:spcPts val="0"/>
        </a:spcBef>
        <a:buFontTx/>
        <a:buNone/>
        <a:defRPr sz="2300" b="0" i="0" kern="1200" cap="all">
          <a:solidFill>
            <a:schemeClr val="tx1"/>
          </a:solidFill>
          <a:latin typeface="Arial"/>
          <a:ea typeface="+mn-ea"/>
          <a:cs typeface="Arial"/>
        </a:defRPr>
      </a:lvl4pPr>
      <a:lvl5pPr marL="0" indent="0" algn="l" defTabSz="603915" rtl="0" eaLnBrk="1" latinLnBrk="0" hangingPunct="1">
        <a:spcBef>
          <a:spcPts val="0"/>
        </a:spcBef>
        <a:buFontTx/>
        <a:buNone/>
        <a:defRPr sz="13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3321531" indent="-301959" algn="l" defTabSz="60391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25446" indent="-301959" algn="l" defTabSz="60391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29360" indent="-301959" algn="l" defTabSz="60391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33275" indent="-301959" algn="l" defTabSz="60391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0391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603915" algn="l" defTabSz="60391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207830" algn="l" defTabSz="60391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811744" algn="l" defTabSz="60391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5658" algn="l" defTabSz="60391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3019573" algn="l" defTabSz="60391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623489" algn="l" defTabSz="60391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227404" algn="l" defTabSz="60391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831318" algn="l" defTabSz="60391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260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5pPr>
      <a:lvl6pPr marL="456920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6pPr>
      <a:lvl7pPr marL="913839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7pPr>
      <a:lvl8pPr marL="1370759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8pPr>
      <a:lvl9pPr marL="1827680" algn="ctr" rtl="0" eaLnBrk="0" fontAlgn="base" hangingPunct="0">
        <a:spcBef>
          <a:spcPct val="0"/>
        </a:spcBef>
        <a:spcAft>
          <a:spcPct val="0"/>
        </a:spcAft>
        <a:defRPr sz="4500">
          <a:solidFill>
            <a:schemeClr val="tx2"/>
          </a:solidFill>
          <a:latin typeface="Arial" charset="0"/>
        </a:defRPr>
      </a:lvl9pPr>
    </p:titleStyle>
    <p:bodyStyle>
      <a:lvl1pPr marL="342689" indent="-342689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Arial" charset="0"/>
        </a:defRPr>
      </a:lvl1pPr>
      <a:lvl2pPr marL="742496" indent="-285575" algn="l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Arial" charset="0"/>
        </a:defRPr>
      </a:lvl2pPr>
      <a:lvl3pPr marL="1142300" indent="-228459" algn="l" rtl="0" eaLnBrk="0" fontAlgn="base" hangingPunct="0">
        <a:spcBef>
          <a:spcPct val="20000"/>
        </a:spcBef>
        <a:spcAft>
          <a:spcPct val="0"/>
        </a:spcAft>
        <a:buChar char="•"/>
        <a:defRPr sz="2300">
          <a:solidFill>
            <a:schemeClr val="tx1"/>
          </a:solidFill>
          <a:latin typeface="Arial" charset="0"/>
        </a:defRPr>
      </a:lvl3pPr>
      <a:lvl4pPr marL="1599220" indent="-228459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Arial" charset="0"/>
        </a:defRPr>
      </a:lvl4pPr>
      <a:lvl5pPr marL="2056138" indent="-228459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5pPr>
      <a:lvl6pPr marL="2513058" indent="-228459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6pPr>
      <a:lvl7pPr marL="2969979" indent="-228459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7pPr>
      <a:lvl8pPr marL="3426900" indent="-228459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8pPr>
      <a:lvl9pPr marL="3883819" indent="-228459" algn="l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t="29636" r="25088"/>
          <a:stretch/>
        </p:blipFill>
        <p:spPr>
          <a:xfrm>
            <a:off x="7035913" y="67809"/>
            <a:ext cx="6645162" cy="623991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48"/>
          <a:stretch/>
        </p:blipFill>
        <p:spPr bwMode="auto">
          <a:xfrm>
            <a:off x="11377043" y="3019451"/>
            <a:ext cx="1898559" cy="3345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44"/>
            <a:ext cx="6010276" cy="18954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817" y="1836638"/>
            <a:ext cx="12926538" cy="5616623"/>
          </a:xfrm>
        </p:spPr>
        <p:txBody>
          <a:bodyPr vert="horz" wrap="square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ru-RU" sz="5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/>
              </a:rPr>
              <a:t/>
            </a:r>
            <a:br>
              <a:rPr lang="ru-RU" sz="5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/>
              </a:rPr>
            </a:br>
            <a:r>
              <a:rPr lang="ru-RU" sz="5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/>
              </a:rPr>
              <a:t/>
            </a:r>
            <a:br>
              <a:rPr lang="ru-RU" sz="5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Times New Roman"/>
              </a:rPr>
            </a:br>
            <a:r>
              <a:rPr lang="ru-RU" sz="4000" b="1" dirty="0" smtClean="0">
                <a:solidFill>
                  <a:srgbClr val="0070C0"/>
                </a:solidFill>
                <a:latin typeface="+mj-lt"/>
                <a:ea typeface="Times New Roman"/>
              </a:rPr>
              <a:t>О реализации на территории Ленинградской области мероприятий, направленных на поддержку отраслей малого и среднего предпринимательства, оказавшихся в зоне риска в связи с распространением новой </a:t>
            </a:r>
            <a:r>
              <a:rPr lang="ru-RU" sz="4000" b="1" dirty="0" err="1" smtClean="0">
                <a:solidFill>
                  <a:srgbClr val="0070C0"/>
                </a:solidFill>
                <a:latin typeface="+mj-lt"/>
                <a:ea typeface="Times New Roman"/>
              </a:rPr>
              <a:t>коронавирусной</a:t>
            </a:r>
            <a:r>
              <a:rPr lang="ru-RU" sz="4000" b="1" dirty="0" smtClean="0">
                <a:solidFill>
                  <a:srgbClr val="0070C0"/>
                </a:solidFill>
                <a:latin typeface="+mj-lt"/>
                <a:ea typeface="Times New Roman"/>
              </a:rPr>
              <a:t> инфекции</a:t>
            </a:r>
            <a:r>
              <a:rPr lang="ru-RU" sz="3700" b="1" dirty="0" smtClean="0">
                <a:solidFill>
                  <a:srgbClr val="0070C0"/>
                </a:solidFill>
                <a:latin typeface="+mj-lt"/>
              </a:rPr>
              <a:t/>
            </a:r>
            <a:br>
              <a:rPr lang="ru-RU" sz="3700" b="1" dirty="0" smtClean="0">
                <a:solidFill>
                  <a:srgbClr val="0070C0"/>
                </a:solidFill>
                <a:latin typeface="+mj-lt"/>
              </a:rPr>
            </a:b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/>
            </a:r>
            <a:b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</a:br>
            <a:r>
              <a:rPr lang="ru-RU" sz="3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/>
            </a:r>
            <a:br>
              <a:rPr lang="ru-RU" sz="3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</a:br>
            <a:r>
              <a:rPr lang="ru-RU" sz="4900" b="1" dirty="0" smtClean="0">
                <a:solidFill>
                  <a:srgbClr val="C00000"/>
                </a:solidFill>
                <a:latin typeface="+mj-lt"/>
              </a:rPr>
              <a:t>Нерушай Светлана Ивановна </a:t>
            </a:r>
            <a:r>
              <a:rPr lang="ru-RU" sz="4900" b="1" dirty="0" smtClean="0">
                <a:solidFill>
                  <a:schemeClr val="tx1"/>
                </a:solidFill>
                <a:latin typeface="+mj-lt"/>
              </a:rPr>
              <a:t>      </a:t>
            </a:r>
            <a:r>
              <a:rPr lang="ru-RU" sz="3300" b="1" dirty="0" smtClean="0">
                <a:solidFill>
                  <a:schemeClr val="tx1"/>
                </a:solidFill>
                <a:latin typeface="+mj-lt"/>
              </a:rPr>
              <a:t>   </a:t>
            </a:r>
            <a:r>
              <a:rPr lang="ru-RU" sz="3300" b="1" dirty="0" smtClean="0">
                <a:solidFill>
                  <a:srgbClr val="000000"/>
                </a:solidFill>
                <a:latin typeface="+mj-lt"/>
              </a:rPr>
              <a:t>                                                                                           </a:t>
            </a:r>
            <a:r>
              <a:rPr lang="ru-RU" sz="3300" dirty="0" smtClean="0">
                <a:solidFill>
                  <a:srgbClr val="000000"/>
                </a:solidFill>
                <a:latin typeface="+mj-lt"/>
              </a:rPr>
              <a:t>председатель комитета по развитию малого, среднего бизнеса                                                               и потребительского рынка Ленинградской области</a:t>
            </a:r>
            <a:br>
              <a:rPr lang="ru-RU" sz="3300" dirty="0" smtClean="0">
                <a:solidFill>
                  <a:srgbClr val="000000"/>
                </a:solidFill>
                <a:latin typeface="+mj-lt"/>
              </a:rPr>
            </a:br>
            <a:r>
              <a:rPr lang="ru-RU" sz="3000" smtClean="0">
                <a:solidFill>
                  <a:srgbClr val="000000"/>
                </a:solidFill>
                <a:latin typeface="+mj-lt"/>
              </a:rPr>
              <a:t/>
            </a:r>
            <a:br>
              <a:rPr lang="ru-RU" sz="3000" smtClean="0">
                <a:solidFill>
                  <a:srgbClr val="000000"/>
                </a:solidFill>
                <a:latin typeface="+mj-lt"/>
              </a:rPr>
            </a:br>
            <a:r>
              <a:rPr lang="ru-RU" sz="3000" b="1" smtClean="0">
                <a:solidFill>
                  <a:schemeClr val="tx1"/>
                </a:solidFill>
                <a:latin typeface="+mj-lt"/>
              </a:rPr>
              <a:t>22 </a:t>
            </a:r>
            <a:r>
              <a:rPr lang="ru-RU" sz="3000" b="1" dirty="0" smtClean="0">
                <a:solidFill>
                  <a:schemeClr val="tx1"/>
                </a:solidFill>
                <a:latin typeface="+mj-lt"/>
              </a:rPr>
              <a:t>апреля  2020 года</a:t>
            </a:r>
            <a:endParaRPr lang="ru-RU" sz="30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" y="1620614"/>
            <a:ext cx="13681075" cy="0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68668" y="746131"/>
            <a:ext cx="1895475" cy="250825"/>
          </a:xfrm>
          <a:prstGeom prst="rect">
            <a:avLst/>
          </a:prstGeom>
        </p:spPr>
        <p:txBody>
          <a:bodyPr lIns="0" tIns="0" rIns="0" bIns="0"/>
          <a:lstStyle/>
          <a:p>
            <a:pPr algn="just" fontAlgn="auto">
              <a:lnSpc>
                <a:spcPts val="947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" sz="800" cap="small" dirty="0">
              <a:solidFill>
                <a:srgbClr val="52201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681" y="436564"/>
            <a:ext cx="1604963" cy="781050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000" b="1" dirty="0">
              <a:solidFill>
                <a:srgbClr val="522015"/>
              </a:solidFill>
              <a:latin typeface="Verdana"/>
            </a:endParaRPr>
          </a:p>
        </p:txBody>
      </p:sp>
      <p:sp>
        <p:nvSpPr>
          <p:cNvPr id="8196" name="Прямоугольник 5"/>
          <p:cNvSpPr>
            <a:spLocks noChangeArrowheads="1"/>
          </p:cNvSpPr>
          <p:nvPr/>
        </p:nvSpPr>
        <p:spPr bwMode="auto">
          <a:xfrm>
            <a:off x="8542341" y="3090863"/>
            <a:ext cx="4424361" cy="169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04670">
              <a:lnSpc>
                <a:spcPts val="2038"/>
              </a:lnSpc>
              <a:spcAft>
                <a:spcPts val="10496"/>
              </a:spcAft>
            </a:pPr>
            <a:endParaRPr lang="ru-RU" sz="1700">
              <a:solidFill>
                <a:srgbClr val="231F20"/>
              </a:solidFill>
              <a:latin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5566" y="7011990"/>
            <a:ext cx="206376" cy="201612"/>
          </a:xfrm>
          <a:prstGeom prst="rect">
            <a:avLst/>
          </a:prstGeom>
        </p:spPr>
        <p:txBody>
          <a:bodyPr wrap="none"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200" b="1" spc="-101" dirty="0">
              <a:solidFill>
                <a:srgbClr val="EA4F3A"/>
              </a:solidFill>
              <a:latin typeface="Segoe UI"/>
            </a:endParaRPr>
          </a:p>
        </p:txBody>
      </p:sp>
      <p:sp>
        <p:nvSpPr>
          <p:cNvPr id="8198" name="Прямоугольник 7"/>
          <p:cNvSpPr>
            <a:spLocks noChangeArrowheads="1"/>
          </p:cNvSpPr>
          <p:nvPr/>
        </p:nvSpPr>
        <p:spPr bwMode="auto">
          <a:xfrm>
            <a:off x="8783641" y="6818312"/>
            <a:ext cx="3743324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224"/>
              </a:lnSpc>
              <a:spcBef>
                <a:spcPts val="10496"/>
              </a:spcBef>
            </a:pPr>
            <a:endParaRPr lang="ru-RU" sz="1000">
              <a:solidFill>
                <a:srgbClr val="CE9A6C"/>
              </a:solidFill>
              <a:latin typeface="Calibri" pitchFamily="34" charset="0"/>
            </a:endParaRPr>
          </a:p>
        </p:txBody>
      </p:sp>
      <p:sp>
        <p:nvSpPr>
          <p:cNvPr id="5128" name="Прямоугольник 11"/>
          <p:cNvSpPr>
            <a:spLocks noChangeArrowheads="1"/>
          </p:cNvSpPr>
          <p:nvPr/>
        </p:nvSpPr>
        <p:spPr bwMode="auto">
          <a:xfrm>
            <a:off x="319090" y="1836638"/>
            <a:ext cx="13033376" cy="5688632"/>
          </a:xfrm>
          <a:prstGeom prst="rect">
            <a:avLst/>
          </a:prstGeom>
          <a:solidFill>
            <a:srgbClr val="F5F1EA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endParaRPr lang="ru-RU" sz="1000" b="1" dirty="0">
              <a:solidFill>
                <a:srgbClr val="E04E39"/>
              </a:solidFill>
              <a:latin typeface="Calibri"/>
            </a:endParaRPr>
          </a:p>
          <a:p>
            <a:pPr>
              <a:defRPr/>
            </a:pPr>
            <a:r>
              <a:rPr lang="ru-RU" sz="2700" b="1" dirty="0">
                <a:solidFill>
                  <a:prstClr val="black"/>
                </a:solidFill>
              </a:rPr>
              <a:t> </a:t>
            </a:r>
          </a:p>
          <a:p>
            <a:pPr>
              <a:defRPr/>
            </a:pPr>
            <a:endParaRPr lang="ru-RU" sz="2700" dirty="0">
              <a:solidFill>
                <a:prstClr val="black"/>
              </a:solidFill>
            </a:endParaRPr>
          </a:p>
          <a:p>
            <a:pPr>
              <a:defRPr/>
            </a:pPr>
            <a:endParaRPr lang="ru-RU" sz="2700" dirty="0">
              <a:solidFill>
                <a:srgbClr val="E04E39"/>
              </a:solidFill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9090" y="252462"/>
            <a:ext cx="13033376" cy="1152128"/>
          </a:xfrm>
          <a:prstGeom prst="rect">
            <a:avLst/>
          </a:prstGeom>
          <a:solidFill>
            <a:srgbClr val="F5F1EA"/>
          </a:solidFill>
        </p:spPr>
        <p:txBody>
          <a:bodyPr lIns="0" tIns="0" rIns="0" bIns="0" anchor="ctr" anchorCtr="0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50" dirty="0" smtClean="0">
                <a:solidFill>
                  <a:srgbClr val="C00000"/>
                </a:solidFill>
                <a:latin typeface="Calibri"/>
              </a:rPr>
              <a:t>                        КЛЮЧЕВЫЕ ПОКАЗАТЕЛИ РАЗВИТИЯ МСП</a:t>
            </a:r>
            <a:endParaRPr lang="ru-RU" sz="4000" b="1" spc="-50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8202" name="Rectangle 1"/>
          <p:cNvSpPr>
            <a:spLocks noChangeArrowheads="1"/>
          </p:cNvSpPr>
          <p:nvPr/>
        </p:nvSpPr>
        <p:spPr bwMode="auto">
          <a:xfrm>
            <a:off x="3762377" y="3460707"/>
            <a:ext cx="184598" cy="37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1" rIns="91401" bIns="45701" anchor="ctr">
            <a:spAutoFit/>
          </a:bodyPr>
          <a:lstStyle/>
          <a:p>
            <a:endParaRPr lang="ru-RU" altLang="ru-RU">
              <a:solidFill>
                <a:prstClr val="black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7577"/>
              </p:ext>
            </p:extLst>
          </p:nvPr>
        </p:nvGraphicFramePr>
        <p:xfrm>
          <a:off x="319089" y="1836638"/>
          <a:ext cx="12786144" cy="556304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632586"/>
                <a:gridCol w="2577229"/>
                <a:gridCol w="2147691"/>
                <a:gridCol w="2428638"/>
              </a:tblGrid>
              <a:tr h="426223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0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</a:rPr>
                        <a:t>наименование показателя</a:t>
                      </a:r>
                      <a:endParaRPr lang="ru-RU" sz="2800" b="0" dirty="0">
                        <a:solidFill>
                          <a:schemeClr val="tx1"/>
                        </a:solidFill>
                        <a:latin typeface="+mj-lt"/>
                        <a:ea typeface="Times New Roman"/>
                      </a:endParaRPr>
                    </a:p>
                  </a:txBody>
                  <a:tcPr marL="17779" marR="1777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период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79" marR="177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79" marR="177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79" marR="177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702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100" dirty="0">
                        <a:effectLst/>
                        <a:latin typeface="Calibri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2800" b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2018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2800" b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7779" marR="177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0" dirty="0" smtClean="0">
                          <a:solidFill>
                            <a:schemeClr val="tx1"/>
                          </a:solidFill>
                          <a:effectLst/>
                        </a:rPr>
                        <a:t>2019</a:t>
                      </a:r>
                    </a:p>
                  </a:txBody>
                  <a:tcPr marL="17779" marR="177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на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10.04.2020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 marL="17779" marR="177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702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7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КОЛИЧЕСТВО СУБЪЕКТОВ МСП</a:t>
                      </a:r>
                      <a:endParaRPr lang="ru-RU" sz="2700" b="0" i="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79" marR="1777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8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59 584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+ 7,2 %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8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63 918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+ 7,3 %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65 359</a:t>
                      </a:r>
                    </a:p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</a:rPr>
                        <a:t>+2,25%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702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7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ЧИСЛЕННОСТЬ ЗАНЯТЫХ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7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 СФЕРЕ МСП,  ВКЛЮЧАЯ ИП </a:t>
                      </a:r>
                      <a:endParaRPr kumimoji="0" lang="ru-RU" sz="27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79" marR="1777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198, 9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8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199,4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+0,25%</a:t>
                      </a:r>
                      <a:endParaRPr lang="ru-RU" sz="28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7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7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208,0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700" b="1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+4,3%</a:t>
                      </a:r>
                      <a:endParaRPr lang="ru-RU" sz="2700" b="1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63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700" b="1" i="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САМОЗАНЯТЫЕ ГРАЖДАНЕ</a:t>
                      </a:r>
                      <a:endParaRPr lang="ru-RU" sz="2700" b="1" i="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7779" marR="1777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6916</a:t>
                      </a:r>
                      <a:endParaRPr lang="ru-RU" sz="2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cxnSp>
        <p:nvCxnSpPr>
          <p:cNvPr id="12" name="Прямая соединительная линия 11"/>
          <p:cNvCxnSpPr/>
          <p:nvPr/>
        </p:nvCxnSpPr>
        <p:spPr>
          <a:xfrm>
            <a:off x="117209" y="1620614"/>
            <a:ext cx="13450718" cy="0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/>
          <a:srcRect l="82864"/>
          <a:stretch/>
        </p:blipFill>
        <p:spPr>
          <a:xfrm>
            <a:off x="12350966" y="0"/>
            <a:ext cx="1001500" cy="1620613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09" y="252462"/>
            <a:ext cx="1738728" cy="1164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37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68669" y="746130"/>
            <a:ext cx="1895475" cy="250825"/>
          </a:xfrm>
          <a:prstGeom prst="rect">
            <a:avLst/>
          </a:prstGeom>
        </p:spPr>
        <p:txBody>
          <a:bodyPr lIns="0" tIns="0" rIns="0" bIns="0"/>
          <a:lstStyle/>
          <a:p>
            <a:pPr algn="just" fontAlgn="auto">
              <a:lnSpc>
                <a:spcPts val="947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" sz="800" cap="small" dirty="0">
              <a:solidFill>
                <a:srgbClr val="52201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680" y="436564"/>
            <a:ext cx="1604963" cy="781050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100" b="1" dirty="0">
              <a:solidFill>
                <a:srgbClr val="522015"/>
              </a:solidFill>
              <a:latin typeface="Verdan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5566" y="7011989"/>
            <a:ext cx="206376" cy="201612"/>
          </a:xfrm>
          <a:prstGeom prst="rect">
            <a:avLst/>
          </a:prstGeom>
        </p:spPr>
        <p:txBody>
          <a:bodyPr wrap="none"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200" b="1" spc="-101" dirty="0">
              <a:solidFill>
                <a:srgbClr val="EA4F3A"/>
              </a:solidFill>
              <a:latin typeface="Segoe UI"/>
            </a:endParaRPr>
          </a:p>
        </p:txBody>
      </p:sp>
      <p:sp>
        <p:nvSpPr>
          <p:cNvPr id="8198" name="Прямоугольник 7"/>
          <p:cNvSpPr>
            <a:spLocks noChangeArrowheads="1"/>
          </p:cNvSpPr>
          <p:nvPr/>
        </p:nvSpPr>
        <p:spPr bwMode="auto">
          <a:xfrm>
            <a:off x="8783639" y="6818312"/>
            <a:ext cx="3743324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223"/>
              </a:lnSpc>
              <a:spcBef>
                <a:spcPts val="10496"/>
              </a:spcBef>
            </a:pPr>
            <a:endParaRPr lang="ru-RU" sz="1100">
              <a:solidFill>
                <a:srgbClr val="CE9A6C"/>
              </a:solidFill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" y="108447"/>
            <a:ext cx="13681074" cy="1574112"/>
          </a:xfrm>
          <a:prstGeom prst="rect">
            <a:avLst/>
          </a:prstGeom>
          <a:solidFill>
            <a:srgbClr val="F5F1EA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 anchorCtr="0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50" dirty="0" smtClean="0">
                <a:solidFill>
                  <a:srgbClr val="C00000"/>
                </a:solidFill>
                <a:latin typeface="Calibri"/>
              </a:rPr>
              <a:t>НАИБОЛЕЕ ПОСТРАДАВШИЕ СФЕРЫ</a:t>
            </a:r>
            <a:endParaRPr lang="ru-RU" sz="4000" b="1" spc="-50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19090" y="1682559"/>
            <a:ext cx="13033376" cy="1"/>
          </a:xfrm>
          <a:prstGeom prst="line">
            <a:avLst/>
          </a:prstGeom>
          <a:noFill/>
          <a:ln w="76200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1BF4A2B-3CD4-4C4E-AD46-D90CAC74210F}"/>
              </a:ext>
            </a:extLst>
          </p:cNvPr>
          <p:cNvSpPr txBox="1"/>
          <p:nvPr/>
        </p:nvSpPr>
        <p:spPr>
          <a:xfrm>
            <a:off x="385030" y="1836638"/>
            <a:ext cx="7062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000" b="1" dirty="0" smtClean="0">
                <a:solidFill>
                  <a:srgbClr val="C00000"/>
                </a:solidFill>
                <a:latin typeface="Calibri"/>
              </a:rPr>
              <a:t>ПП РФ № 434 </a:t>
            </a:r>
            <a:r>
              <a:rPr lang="ru-RU" sz="3200" b="1" dirty="0" smtClean="0">
                <a:solidFill>
                  <a:srgbClr val="C00000"/>
                </a:solidFill>
                <a:latin typeface="Calibri"/>
                <a:ea typeface="Times New Roman"/>
                <a:cs typeface="Calibri"/>
              </a:rPr>
              <a:t>от 3 апреля 2020 </a:t>
            </a:r>
            <a:endParaRPr lang="en-US" sz="300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3"/>
          </p:nvPr>
        </p:nvSpPr>
        <p:spPr>
          <a:xfrm>
            <a:off x="385031" y="2473182"/>
            <a:ext cx="7535626" cy="4980079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rgbClr val="0070C0"/>
                </a:solidFill>
              </a:rPr>
              <a:t>Пассажирский </a:t>
            </a:r>
            <a:r>
              <a:rPr lang="ru-RU" sz="2300" dirty="0">
                <a:solidFill>
                  <a:srgbClr val="0070C0"/>
                </a:solidFill>
              </a:rPr>
              <a:t>и  </a:t>
            </a:r>
            <a:r>
              <a:rPr lang="ru-RU" sz="2300" dirty="0" smtClean="0">
                <a:solidFill>
                  <a:srgbClr val="0070C0"/>
                </a:solidFill>
              </a:rPr>
              <a:t>автомобильный грузовой транспорт</a:t>
            </a:r>
            <a:endParaRPr lang="ru-RU" sz="23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>
                <a:solidFill>
                  <a:srgbClr val="0070C0"/>
                </a:solidFill>
              </a:rPr>
              <a:t>Гостиничный </a:t>
            </a:r>
            <a:r>
              <a:rPr lang="ru-RU" sz="2300" dirty="0" smtClean="0">
                <a:solidFill>
                  <a:srgbClr val="0070C0"/>
                </a:solidFill>
              </a:rPr>
              <a:t>бизнес</a:t>
            </a:r>
            <a:endParaRPr lang="ru-RU" sz="23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rgbClr val="0070C0"/>
                </a:solidFill>
              </a:rPr>
              <a:t>Общепит</a:t>
            </a:r>
            <a:endParaRPr lang="ru-RU" sz="23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rgbClr val="0070C0"/>
                </a:solidFill>
              </a:rPr>
              <a:t>Туризм</a:t>
            </a:r>
            <a:endParaRPr lang="ru-RU" sz="23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rgbClr val="0070C0"/>
                </a:solidFill>
              </a:rPr>
              <a:t>Искусство</a:t>
            </a:r>
            <a:endParaRPr lang="ru-RU" sz="23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rgbClr val="0070C0"/>
                </a:solidFill>
              </a:rPr>
              <a:t>Санаторно-курортная деятельность</a:t>
            </a:r>
            <a:endParaRPr lang="ru-RU" sz="23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rgbClr val="0070C0"/>
                </a:solidFill>
              </a:rPr>
              <a:t>Дневной уход </a:t>
            </a:r>
            <a:r>
              <a:rPr lang="ru-RU" sz="2300" dirty="0">
                <a:solidFill>
                  <a:srgbClr val="0070C0"/>
                </a:solidFill>
              </a:rPr>
              <a:t>за </a:t>
            </a:r>
            <a:r>
              <a:rPr lang="ru-RU" sz="2300" dirty="0" smtClean="0">
                <a:solidFill>
                  <a:srgbClr val="0070C0"/>
                </a:solidFill>
              </a:rPr>
              <a:t>детьми</a:t>
            </a:r>
            <a:endParaRPr lang="ru-RU" sz="23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rgbClr val="0070C0"/>
                </a:solidFill>
              </a:rPr>
              <a:t>Спорт, отдых </a:t>
            </a:r>
            <a:r>
              <a:rPr lang="ru-RU" sz="2300" dirty="0">
                <a:solidFill>
                  <a:srgbClr val="0070C0"/>
                </a:solidFill>
              </a:rPr>
              <a:t>и </a:t>
            </a:r>
            <a:r>
              <a:rPr lang="ru-RU" sz="2300" dirty="0" smtClean="0">
                <a:solidFill>
                  <a:srgbClr val="0070C0"/>
                </a:solidFill>
              </a:rPr>
              <a:t>развлечения</a:t>
            </a:r>
            <a:endParaRPr lang="ru-RU" sz="23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rgbClr val="0070C0"/>
                </a:solidFill>
              </a:rPr>
              <a:t>Ремонт </a:t>
            </a:r>
            <a:r>
              <a:rPr lang="ru-RU" sz="2300" dirty="0">
                <a:solidFill>
                  <a:srgbClr val="0070C0"/>
                </a:solidFill>
              </a:rPr>
              <a:t>компьютеров и бытовой </a:t>
            </a:r>
            <a:r>
              <a:rPr lang="ru-RU" sz="2300" dirty="0" smtClean="0">
                <a:solidFill>
                  <a:srgbClr val="0070C0"/>
                </a:solidFill>
              </a:rPr>
              <a:t>техники</a:t>
            </a:r>
            <a:endParaRPr lang="ru-RU" sz="23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rgbClr val="0070C0"/>
                </a:solidFill>
              </a:rPr>
              <a:t>Химчистка </a:t>
            </a:r>
            <a:r>
              <a:rPr lang="ru-RU" sz="2300" dirty="0">
                <a:solidFill>
                  <a:srgbClr val="0070C0"/>
                </a:solidFill>
              </a:rPr>
              <a:t>и </a:t>
            </a:r>
            <a:r>
              <a:rPr lang="ru-RU" sz="2300" dirty="0" smtClean="0">
                <a:solidFill>
                  <a:srgbClr val="0070C0"/>
                </a:solidFill>
              </a:rPr>
              <a:t>стирка</a:t>
            </a:r>
            <a:endParaRPr lang="ru-RU" sz="23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rgbClr val="0070C0"/>
                </a:solidFill>
              </a:rPr>
              <a:t>Парикмахерские и салоны красоты</a:t>
            </a:r>
            <a:endParaRPr lang="ru-RU" sz="23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rgbClr val="0070C0"/>
                </a:solidFill>
              </a:rPr>
              <a:t>Физкультура </a:t>
            </a:r>
            <a:r>
              <a:rPr lang="ru-RU" sz="2300" dirty="0">
                <a:solidFill>
                  <a:srgbClr val="0070C0"/>
                </a:solidFill>
              </a:rPr>
              <a:t>и </a:t>
            </a:r>
            <a:r>
              <a:rPr lang="ru-RU" sz="2300" dirty="0" smtClean="0">
                <a:solidFill>
                  <a:srgbClr val="0070C0"/>
                </a:solidFill>
              </a:rPr>
              <a:t>оздоровление</a:t>
            </a: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/>
          </p:nvPr>
        </p:nvSpPr>
        <p:spPr>
          <a:xfrm>
            <a:off x="7632625" y="5725070"/>
            <a:ext cx="5526421" cy="186298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0070C0"/>
                </a:solidFill>
              </a:rPr>
              <a:t>Розничная торговля непродовольственными </a:t>
            </a:r>
            <a:r>
              <a:rPr lang="ru-RU" sz="2400" dirty="0">
                <a:solidFill>
                  <a:srgbClr val="0070C0"/>
                </a:solidFill>
              </a:rPr>
              <a:t>товарами </a:t>
            </a:r>
            <a:endParaRPr lang="ru-RU" sz="2400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0070C0"/>
                </a:solidFill>
              </a:rPr>
              <a:t>Образование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400" dirty="0" smtClean="0">
                <a:solidFill>
                  <a:srgbClr val="0070C0"/>
                </a:solidFill>
              </a:rPr>
              <a:t>Уборка </a:t>
            </a:r>
            <a:r>
              <a:rPr lang="ru-RU" sz="2400" dirty="0">
                <a:solidFill>
                  <a:srgbClr val="0070C0"/>
                </a:solidFill>
              </a:rPr>
              <a:t>жилых зданий и нежилых </a:t>
            </a:r>
            <a:r>
              <a:rPr lang="ru-RU" sz="2400" dirty="0" smtClean="0">
                <a:solidFill>
                  <a:srgbClr val="0070C0"/>
                </a:solidFill>
              </a:rPr>
              <a:t>помещений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1BF4A2B-3CD4-4C4E-AD46-D90CAC74210F}"/>
              </a:ext>
            </a:extLst>
          </p:cNvPr>
          <p:cNvSpPr txBox="1"/>
          <p:nvPr/>
        </p:nvSpPr>
        <p:spPr>
          <a:xfrm>
            <a:off x="7715874" y="5070901"/>
            <a:ext cx="5697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000" b="1" dirty="0" smtClean="0">
                <a:solidFill>
                  <a:srgbClr val="C00000"/>
                </a:solidFill>
                <a:latin typeface="Calibri"/>
              </a:rPr>
              <a:t>ЛЕНИНГРАДСКАЯ ОБЛАСТЬ  +</a:t>
            </a:r>
            <a:r>
              <a:rPr lang="ru-RU" sz="3600" b="1" dirty="0" smtClean="0">
                <a:solidFill>
                  <a:srgbClr val="C00000"/>
                </a:solidFill>
                <a:latin typeface="Calibri"/>
              </a:rPr>
              <a:t> </a:t>
            </a:r>
            <a:endParaRPr lang="en-US" sz="3600" b="1" dirty="0">
              <a:solidFill>
                <a:srgbClr val="C00000"/>
              </a:solidFill>
              <a:latin typeface="Calibri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82864"/>
          <a:stretch/>
        </p:blipFill>
        <p:spPr>
          <a:xfrm>
            <a:off x="12350966" y="0"/>
            <a:ext cx="1001500" cy="162061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D1BF4A2B-3CD4-4C4E-AD46-D90CAC74210F}"/>
              </a:ext>
            </a:extLst>
          </p:cNvPr>
          <p:cNvSpPr txBox="1"/>
          <p:nvPr/>
        </p:nvSpPr>
        <p:spPr>
          <a:xfrm>
            <a:off x="7122527" y="1827927"/>
            <a:ext cx="7062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000" b="1" dirty="0" smtClean="0">
                <a:solidFill>
                  <a:srgbClr val="C00000"/>
                </a:solidFill>
                <a:latin typeface="Calibri"/>
              </a:rPr>
              <a:t>ПП РФ № 479 </a:t>
            </a:r>
            <a:r>
              <a:rPr lang="ru-RU" sz="3200" b="1" dirty="0" smtClean="0">
                <a:solidFill>
                  <a:srgbClr val="C00000"/>
                </a:solidFill>
                <a:latin typeface="Calibri"/>
                <a:ea typeface="Times New Roman"/>
                <a:cs typeface="Calibri"/>
              </a:rPr>
              <a:t>от 10 апреля 2020 </a:t>
            </a:r>
            <a:endParaRPr lang="en-US" sz="300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426523" y="2556718"/>
            <a:ext cx="683895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>
                <a:solidFill>
                  <a:srgbClr val="0070C0"/>
                </a:solidFill>
              </a:rPr>
              <a:t>Демонстрация кинофильмов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rgbClr val="0070C0"/>
                </a:solidFill>
              </a:rPr>
              <a:t>Стоматологическая практика</a:t>
            </a:r>
            <a:endParaRPr lang="ru-RU" sz="2300" dirty="0">
              <a:solidFill>
                <a:srgbClr val="0070C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D1BF4A2B-3CD4-4C4E-AD46-D90CAC74210F}"/>
              </a:ext>
            </a:extLst>
          </p:cNvPr>
          <p:cNvSpPr txBox="1"/>
          <p:nvPr/>
        </p:nvSpPr>
        <p:spPr>
          <a:xfrm>
            <a:off x="7447855" y="3420814"/>
            <a:ext cx="6233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000" b="1" dirty="0" smtClean="0">
                <a:solidFill>
                  <a:srgbClr val="C00000"/>
                </a:solidFill>
                <a:latin typeface="Calibri"/>
              </a:rPr>
              <a:t>ПП РФ № 540 </a:t>
            </a:r>
            <a:r>
              <a:rPr lang="ru-RU" sz="3200" b="1" dirty="0" smtClean="0">
                <a:solidFill>
                  <a:srgbClr val="C00000"/>
                </a:solidFill>
                <a:latin typeface="Calibri"/>
                <a:ea typeface="Times New Roman"/>
                <a:cs typeface="Calibri"/>
              </a:rPr>
              <a:t>от 18 апреля 2020 </a:t>
            </a:r>
            <a:endParaRPr lang="en-US" sz="3000" b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447856" y="3916739"/>
            <a:ext cx="6087615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rgbClr val="0070C0"/>
                </a:solidFill>
              </a:rPr>
              <a:t>Деятельность музеев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rgbClr val="0070C0"/>
                </a:solidFill>
              </a:rPr>
              <a:t>Деятельность зоопарков</a:t>
            </a:r>
            <a:endParaRPr lang="ru-RU" sz="23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300" dirty="0" smtClean="0">
                <a:solidFill>
                  <a:srgbClr val="0070C0"/>
                </a:solidFill>
              </a:rPr>
              <a:t>Розничная торговля </a:t>
            </a:r>
            <a:r>
              <a:rPr lang="ru-RU" sz="2300" dirty="0" err="1" smtClean="0">
                <a:solidFill>
                  <a:srgbClr val="0070C0"/>
                </a:solidFill>
              </a:rPr>
              <a:t>непродов</a:t>
            </a:r>
            <a:r>
              <a:rPr lang="ru-RU" sz="2300" dirty="0" smtClean="0">
                <a:solidFill>
                  <a:srgbClr val="0070C0"/>
                </a:solidFill>
              </a:rPr>
              <a:t>. товарами</a:t>
            </a:r>
            <a:endParaRPr lang="ru-RU" sz="23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1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xmlns="" id="{5DC2677E-1E20-4DC3-8DC6-DF305FCF566C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865621293"/>
              </p:ext>
            </p:extLst>
          </p:nvPr>
        </p:nvGraphicFramePr>
        <p:xfrm>
          <a:off x="157624" y="2899874"/>
          <a:ext cx="6147712" cy="2388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6741">
                  <a:extLst>
                    <a:ext uri="{9D8B030D-6E8A-4147-A177-3AD203B41FA5}">
                      <a16:colId xmlns:a16="http://schemas.microsoft.com/office/drawing/2014/main" xmlns="" val="418161072"/>
                    </a:ext>
                  </a:extLst>
                </a:gridCol>
                <a:gridCol w="4570971">
                  <a:extLst>
                    <a:ext uri="{9D8B030D-6E8A-4147-A177-3AD203B41FA5}">
                      <a16:colId xmlns:a16="http://schemas.microsoft.com/office/drawing/2014/main" xmlns="" val="10143042"/>
                    </a:ext>
                  </a:extLst>
                </a:gridCol>
              </a:tblGrid>
              <a:tr h="509753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ru-RU" sz="500" b="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</a:rPr>
                        <a:t>общественное питание, торговля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09560471"/>
                  </a:ext>
                </a:extLst>
              </a:tr>
              <a:tr h="516833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+mn-lt"/>
                        </a:rPr>
                        <a:t>кредиты и микрозаймы Фонда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21851772"/>
                  </a:ext>
                </a:extLst>
              </a:tr>
              <a:tr h="516833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ru-RU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+mn-lt"/>
                        </a:rPr>
                        <a:t>налоговые льготы и аренда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85820622"/>
                  </a:ext>
                </a:extLst>
              </a:tr>
              <a:tr h="516833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ru-RU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</a:rPr>
                        <a:t>прочие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74086770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268669" y="746130"/>
            <a:ext cx="1895475" cy="250825"/>
          </a:xfrm>
          <a:prstGeom prst="rect">
            <a:avLst/>
          </a:prstGeom>
        </p:spPr>
        <p:txBody>
          <a:bodyPr lIns="0" tIns="0" rIns="0" bIns="0"/>
          <a:lstStyle/>
          <a:p>
            <a:pPr algn="just" fontAlgn="auto">
              <a:lnSpc>
                <a:spcPts val="947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" sz="800" cap="small" dirty="0">
              <a:solidFill>
                <a:srgbClr val="52201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680" y="436564"/>
            <a:ext cx="1604963" cy="781050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100" b="1" dirty="0">
              <a:solidFill>
                <a:srgbClr val="522015"/>
              </a:solidFill>
              <a:latin typeface="Verdan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5566" y="7011989"/>
            <a:ext cx="206376" cy="201612"/>
          </a:xfrm>
          <a:prstGeom prst="rect">
            <a:avLst/>
          </a:prstGeom>
        </p:spPr>
        <p:txBody>
          <a:bodyPr wrap="none"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200" b="1" spc="-101" dirty="0">
              <a:solidFill>
                <a:srgbClr val="EA4F3A"/>
              </a:solidFill>
              <a:latin typeface="Segoe UI"/>
            </a:endParaRPr>
          </a:p>
        </p:txBody>
      </p:sp>
      <p:sp>
        <p:nvSpPr>
          <p:cNvPr id="8198" name="Прямоугольник 7"/>
          <p:cNvSpPr>
            <a:spLocks noChangeArrowheads="1"/>
          </p:cNvSpPr>
          <p:nvPr/>
        </p:nvSpPr>
        <p:spPr bwMode="auto">
          <a:xfrm>
            <a:off x="8783639" y="6818312"/>
            <a:ext cx="3743324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223"/>
              </a:lnSpc>
              <a:spcBef>
                <a:spcPts val="10496"/>
              </a:spcBef>
            </a:pPr>
            <a:endParaRPr lang="ru-RU" sz="1100">
              <a:solidFill>
                <a:srgbClr val="CE9A6C"/>
              </a:solidFill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4127" y="252461"/>
            <a:ext cx="13033376" cy="1278337"/>
          </a:xfrm>
          <a:prstGeom prst="rect">
            <a:avLst/>
          </a:prstGeom>
          <a:solidFill>
            <a:srgbClr val="F5F1EA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 anchorCtr="0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50" dirty="0">
                <a:solidFill>
                  <a:srgbClr val="C00000"/>
                </a:solidFill>
                <a:latin typeface="Calibri"/>
              </a:rPr>
              <a:t>                          ГОРЯЧАЯ ЛИНИЯ      8-800-30-20-813</a:t>
            </a:r>
            <a:endParaRPr lang="ru-RU" sz="4000" b="1" spc="-50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66645" y="1549001"/>
            <a:ext cx="13033376" cy="1"/>
          </a:xfrm>
          <a:prstGeom prst="line">
            <a:avLst/>
          </a:prstGeom>
          <a:noFill/>
          <a:ln w="76200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/>
        </p:spPr>
      </p:cxn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xmlns="" id="{37AE80FB-D0D1-4EE2-B1F1-D58FB94B52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2493174"/>
              </p:ext>
            </p:extLst>
          </p:nvPr>
        </p:nvGraphicFramePr>
        <p:xfrm>
          <a:off x="6023705" y="2463682"/>
          <a:ext cx="743074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1BF4A2B-3CD4-4C4E-AD46-D90CAC74210F}"/>
              </a:ext>
            </a:extLst>
          </p:cNvPr>
          <p:cNvSpPr txBox="1"/>
          <p:nvPr/>
        </p:nvSpPr>
        <p:spPr>
          <a:xfrm>
            <a:off x="312634" y="2556718"/>
            <a:ext cx="50404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000" b="1" dirty="0">
                <a:solidFill>
                  <a:srgbClr val="0070C0"/>
                </a:solidFill>
                <a:latin typeface="Calibri"/>
              </a:rPr>
              <a:t>ВЫБОР НАПРАВЛЕНИЙ</a:t>
            </a:r>
            <a:endParaRPr lang="en-US" sz="3000" b="1" dirty="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CFD8C4B-257D-4D7F-A331-2AF56A7A8411}"/>
              </a:ext>
            </a:extLst>
          </p:cNvPr>
          <p:cNvSpPr txBox="1"/>
          <p:nvPr/>
        </p:nvSpPr>
        <p:spPr>
          <a:xfrm>
            <a:off x="3499763" y="1692622"/>
            <a:ext cx="6368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Calibri"/>
              </a:rPr>
              <a:t>27 марта</a:t>
            </a:r>
            <a:r>
              <a:rPr lang="en-US" sz="3600" b="1" dirty="0">
                <a:solidFill>
                  <a:srgbClr val="C00000"/>
                </a:solidFill>
                <a:latin typeface="Calibri"/>
              </a:rPr>
              <a:t> – </a:t>
            </a:r>
            <a:r>
              <a:rPr lang="ru-RU" sz="3600" b="1" dirty="0">
                <a:solidFill>
                  <a:srgbClr val="C00000"/>
                </a:solidFill>
                <a:latin typeface="Calibri"/>
              </a:rPr>
              <a:t>20</a:t>
            </a:r>
            <a:r>
              <a:rPr lang="en-US" sz="3600" b="1" dirty="0">
                <a:solidFill>
                  <a:srgbClr val="C00000"/>
                </a:solidFill>
                <a:latin typeface="Calibri"/>
              </a:rPr>
              <a:t> </a:t>
            </a:r>
            <a:r>
              <a:rPr lang="ru-RU" sz="3600" b="1" dirty="0">
                <a:solidFill>
                  <a:srgbClr val="C00000"/>
                </a:solidFill>
                <a:latin typeface="Calibri"/>
              </a:rPr>
              <a:t>апреля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C98CFD08-738D-4449-958E-D2B17EAEBA52}"/>
              </a:ext>
            </a:extLst>
          </p:cNvPr>
          <p:cNvGrpSpPr/>
          <p:nvPr/>
        </p:nvGrpSpPr>
        <p:grpSpPr>
          <a:xfrm>
            <a:off x="333675" y="3348806"/>
            <a:ext cx="1298259" cy="288032"/>
            <a:chOff x="2427399" y="3524471"/>
            <a:chExt cx="1298259" cy="288032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xmlns="" id="{449D333C-C281-4747-9480-E6D7AD6945ED}"/>
                </a:ext>
              </a:extLst>
            </p:cNvPr>
            <p:cNvSpPr/>
            <p:nvPr/>
          </p:nvSpPr>
          <p:spPr>
            <a:xfrm>
              <a:off x="2427399" y="3524471"/>
              <a:ext cx="388572" cy="288032"/>
            </a:xfrm>
            <a:prstGeom prst="rect">
              <a:avLst/>
            </a:prstGeom>
            <a:solidFill>
              <a:srgbClr val="4283D0"/>
            </a:solidFill>
            <a:ln>
              <a:solidFill>
                <a:srgbClr val="4283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prstClr val="white"/>
                  </a:solidFill>
                </a:rPr>
                <a:t>1</a:t>
              </a: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xmlns="" id="{DFB852FB-B4A1-41FF-B5D5-00DA957486A0}"/>
                </a:ext>
              </a:extLst>
            </p:cNvPr>
            <p:cNvSpPr/>
            <p:nvPr/>
          </p:nvSpPr>
          <p:spPr>
            <a:xfrm>
              <a:off x="2880097" y="3524471"/>
              <a:ext cx="388572" cy="288032"/>
            </a:xfrm>
            <a:prstGeom prst="rect">
              <a:avLst/>
            </a:prstGeom>
            <a:solidFill>
              <a:srgbClr val="4283D0"/>
            </a:solidFill>
            <a:ln>
              <a:solidFill>
                <a:srgbClr val="4283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prstClr val="white"/>
                  </a:solidFill>
                </a:rPr>
                <a:t>2</a:t>
              </a: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57711D1D-52C7-4D6C-B353-957D715220D5}"/>
                </a:ext>
              </a:extLst>
            </p:cNvPr>
            <p:cNvSpPr/>
            <p:nvPr/>
          </p:nvSpPr>
          <p:spPr>
            <a:xfrm>
              <a:off x="3337086" y="3524471"/>
              <a:ext cx="388572" cy="288032"/>
            </a:xfrm>
            <a:prstGeom prst="rect">
              <a:avLst/>
            </a:prstGeom>
            <a:solidFill>
              <a:srgbClr val="4283D0"/>
            </a:solidFill>
            <a:ln>
              <a:solidFill>
                <a:srgbClr val="4283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prstClr val="white"/>
                  </a:solidFill>
                </a:rPr>
                <a:t>3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xmlns="" id="{429BF520-4F69-4B86-BB0E-003501A4567A}"/>
              </a:ext>
            </a:extLst>
          </p:cNvPr>
          <p:cNvGrpSpPr/>
          <p:nvPr/>
        </p:nvGrpSpPr>
        <p:grpSpPr>
          <a:xfrm>
            <a:off x="333675" y="3852862"/>
            <a:ext cx="841270" cy="288032"/>
            <a:chOff x="2427399" y="3524471"/>
            <a:chExt cx="841270" cy="288032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BAA423A6-7922-4E91-95F0-D975F4E947F6}"/>
                </a:ext>
              </a:extLst>
            </p:cNvPr>
            <p:cNvSpPr/>
            <p:nvPr/>
          </p:nvSpPr>
          <p:spPr>
            <a:xfrm>
              <a:off x="2427399" y="3524471"/>
              <a:ext cx="388572" cy="288032"/>
            </a:xfrm>
            <a:prstGeom prst="rect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prstClr val="white"/>
                  </a:solidFill>
                </a:rPr>
                <a:t>4</a:t>
              </a: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xmlns="" id="{27B82E64-799C-4835-A136-3EFA926B7786}"/>
                </a:ext>
              </a:extLst>
            </p:cNvPr>
            <p:cNvSpPr/>
            <p:nvPr/>
          </p:nvSpPr>
          <p:spPr>
            <a:xfrm>
              <a:off x="2880097" y="3524471"/>
              <a:ext cx="388572" cy="288032"/>
            </a:xfrm>
            <a:prstGeom prst="rect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prstClr val="white"/>
                  </a:solidFill>
                </a:rPr>
                <a:t>5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3863E40D-41BC-4834-84C7-68B04C6AD14C}"/>
              </a:ext>
            </a:extLst>
          </p:cNvPr>
          <p:cNvGrpSpPr/>
          <p:nvPr/>
        </p:nvGrpSpPr>
        <p:grpSpPr>
          <a:xfrm>
            <a:off x="359817" y="4356918"/>
            <a:ext cx="841270" cy="288032"/>
            <a:chOff x="2427399" y="3524471"/>
            <a:chExt cx="841270" cy="288032"/>
          </a:xfrm>
          <a:solidFill>
            <a:srgbClr val="B7DEE8"/>
          </a:solidFill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xmlns="" id="{544F7957-46E6-4066-8833-A4059BDCC3A5}"/>
                </a:ext>
              </a:extLst>
            </p:cNvPr>
            <p:cNvSpPr/>
            <p:nvPr/>
          </p:nvSpPr>
          <p:spPr>
            <a:xfrm>
              <a:off x="2427399" y="3524471"/>
              <a:ext cx="388572" cy="288032"/>
            </a:xfrm>
            <a:prstGeom prst="rect">
              <a:avLst/>
            </a:prstGeom>
            <a:grpFill/>
            <a:ln>
              <a:solidFill>
                <a:srgbClr val="B7DE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prstClr val="white"/>
                  </a:solidFill>
                </a:rPr>
                <a:t>6</a:t>
              </a: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xmlns="" id="{6F8D54D8-BA13-4E52-A243-43D89A2CDBE3}"/>
                </a:ext>
              </a:extLst>
            </p:cNvPr>
            <p:cNvSpPr/>
            <p:nvPr/>
          </p:nvSpPr>
          <p:spPr>
            <a:xfrm>
              <a:off x="2880097" y="3524471"/>
              <a:ext cx="388572" cy="288032"/>
            </a:xfrm>
            <a:prstGeom prst="rect">
              <a:avLst/>
            </a:prstGeom>
            <a:grpFill/>
            <a:ln>
              <a:solidFill>
                <a:srgbClr val="B7DE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prstClr val="white"/>
                  </a:solidFill>
                </a:rPr>
                <a:t>7</a:t>
              </a:r>
            </a:p>
          </p:txBody>
        </p:sp>
      </p:grp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F485D572-12A0-4393-9474-36F058420BDB}"/>
              </a:ext>
            </a:extLst>
          </p:cNvPr>
          <p:cNvSpPr/>
          <p:nvPr/>
        </p:nvSpPr>
        <p:spPr>
          <a:xfrm>
            <a:off x="333675" y="4860974"/>
            <a:ext cx="388572" cy="288032"/>
          </a:xfrm>
          <a:prstGeom prst="rect">
            <a:avLst/>
          </a:prstGeom>
          <a:solidFill>
            <a:srgbClr val="05BC57"/>
          </a:solidFill>
          <a:ln>
            <a:solidFill>
              <a:srgbClr val="05B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8EEEB69D-BE43-4A63-8BC0-FBED9B9FCC55}"/>
              </a:ext>
            </a:extLst>
          </p:cNvPr>
          <p:cNvSpPr txBox="1"/>
          <p:nvPr/>
        </p:nvSpPr>
        <p:spPr>
          <a:xfrm>
            <a:off x="157624" y="5462658"/>
            <a:ext cx="58051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000" b="1" dirty="0">
                <a:solidFill>
                  <a:srgbClr val="0070C0"/>
                </a:solidFill>
                <a:latin typeface="Calibri"/>
              </a:rPr>
              <a:t>27 марта – 20 апреля</a:t>
            </a:r>
            <a:endParaRPr lang="en-US" sz="2400" b="1" dirty="0">
              <a:solidFill>
                <a:srgbClr val="0070C0"/>
              </a:solidFill>
              <a:latin typeface="Calibri"/>
            </a:endParaRPr>
          </a:p>
        </p:txBody>
      </p:sp>
      <p:graphicFrame>
        <p:nvGraphicFramePr>
          <p:cNvPr id="34" name="Таблица 33">
            <a:extLst>
              <a:ext uri="{FF2B5EF4-FFF2-40B4-BE49-F238E27FC236}">
                <a16:creationId xmlns:a16="http://schemas.microsoft.com/office/drawing/2014/main" xmlns="" id="{C7ED3E7B-E557-42B1-99E2-EE9D989F9875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20736464"/>
              </p:ext>
            </p:extLst>
          </p:nvPr>
        </p:nvGraphicFramePr>
        <p:xfrm>
          <a:off x="319089" y="5980080"/>
          <a:ext cx="5873375" cy="1350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380">
                  <a:extLst>
                    <a:ext uri="{9D8B030D-6E8A-4147-A177-3AD203B41FA5}">
                      <a16:colId xmlns:a16="http://schemas.microsoft.com/office/drawing/2014/main" xmlns="" val="418161072"/>
                    </a:ext>
                  </a:extLst>
                </a:gridCol>
                <a:gridCol w="4366995">
                  <a:extLst>
                    <a:ext uri="{9D8B030D-6E8A-4147-A177-3AD203B41FA5}">
                      <a16:colId xmlns:a16="http://schemas.microsoft.com/office/drawing/2014/main" xmlns="" val="10143042"/>
                    </a:ext>
                  </a:extLst>
                </a:gridCol>
              </a:tblGrid>
              <a:tr h="609086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3000" b="1" dirty="0">
                          <a:solidFill>
                            <a:srgbClr val="C00000"/>
                          </a:solidFill>
                        </a:rPr>
                        <a:t>2893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</a:rPr>
                        <a:t>звонков (охват 4.4% МСП ЛО)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09560471"/>
                  </a:ext>
                </a:extLst>
              </a:tr>
              <a:tr h="741671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3000" b="1" dirty="0">
                          <a:solidFill>
                            <a:srgbClr val="C00000"/>
                          </a:solidFill>
                        </a:rPr>
                        <a:t>584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2400" b="0" dirty="0">
                          <a:solidFill>
                            <a:schemeClr val="tx1"/>
                          </a:solidFill>
                          <a:latin typeface="+mn-lt"/>
                        </a:rPr>
                        <a:t>дополнительных консультаций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21851772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C85A9585-9EF6-4E48-8B69-909731D58824}"/>
              </a:ext>
            </a:extLst>
          </p:cNvPr>
          <p:cNvSpPr txBox="1"/>
          <p:nvPr/>
        </p:nvSpPr>
        <p:spPr>
          <a:xfrm>
            <a:off x="6489401" y="6787543"/>
            <a:ext cx="696504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prstClr val="black"/>
                </a:solidFill>
                <a:latin typeface="Calibri"/>
              </a:rPr>
              <a:t>В среднем -  </a:t>
            </a:r>
            <a:r>
              <a:rPr lang="ru-RU" b="1" dirty="0">
                <a:solidFill>
                  <a:srgbClr val="C00000"/>
                </a:solidFill>
                <a:latin typeface="Calibri"/>
              </a:rPr>
              <a:t>128</a:t>
            </a:r>
            <a:r>
              <a:rPr lang="ru-RU" dirty="0">
                <a:solidFill>
                  <a:srgbClr val="FF0000"/>
                </a:solidFill>
                <a:latin typeface="Calibri"/>
              </a:rPr>
              <a:t> </a:t>
            </a:r>
            <a:r>
              <a:rPr lang="ru-RU" dirty="0">
                <a:solidFill>
                  <a:prstClr val="black"/>
                </a:solidFill>
                <a:latin typeface="Calibri"/>
              </a:rPr>
              <a:t>звонков в день</a:t>
            </a:r>
          </a:p>
          <a:p>
            <a:pPr algn="ctr">
              <a:spcAft>
                <a:spcPts val="600"/>
              </a:spcAft>
            </a:pPr>
            <a:r>
              <a:rPr lang="ru-RU" dirty="0">
                <a:solidFill>
                  <a:prstClr val="black"/>
                </a:solidFill>
                <a:latin typeface="Calibri"/>
              </a:rPr>
              <a:t>Пик -  </a:t>
            </a:r>
            <a:r>
              <a:rPr lang="ru-RU" b="1" dirty="0">
                <a:solidFill>
                  <a:srgbClr val="C00000"/>
                </a:solidFill>
                <a:latin typeface="Calibri"/>
              </a:rPr>
              <a:t>248</a:t>
            </a:r>
            <a:r>
              <a:rPr lang="ru-RU" dirty="0">
                <a:solidFill>
                  <a:srgbClr val="FF0000"/>
                </a:solidFill>
                <a:latin typeface="Calibri"/>
              </a:rPr>
              <a:t> </a:t>
            </a:r>
            <a:r>
              <a:rPr lang="ru-RU" dirty="0">
                <a:solidFill>
                  <a:prstClr val="black"/>
                </a:solidFill>
                <a:latin typeface="Calibri"/>
              </a:rPr>
              <a:t>звонков 6 апреля</a:t>
            </a:r>
          </a:p>
        </p:txBody>
      </p:sp>
      <p:pic>
        <p:nvPicPr>
          <p:cNvPr id="3076" name="Picture 4" descr="https://elets-adm.ru/assets/images/resources/9564/af3523c21371d72e46b366726f5645402c69aa9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04" y="414288"/>
            <a:ext cx="1587305" cy="94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/>
          <a:srcRect l="82864"/>
          <a:stretch/>
        </p:blipFill>
        <p:spPr>
          <a:xfrm>
            <a:off x="12350966" y="0"/>
            <a:ext cx="1001500" cy="16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865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68669" y="746130"/>
            <a:ext cx="1895475" cy="250825"/>
          </a:xfrm>
          <a:prstGeom prst="rect">
            <a:avLst/>
          </a:prstGeom>
        </p:spPr>
        <p:txBody>
          <a:bodyPr lIns="0" tIns="0" rIns="0" bIns="0"/>
          <a:lstStyle/>
          <a:p>
            <a:pPr algn="just" fontAlgn="auto">
              <a:lnSpc>
                <a:spcPts val="947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" sz="800" cap="small" dirty="0">
              <a:solidFill>
                <a:srgbClr val="52201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680" y="436564"/>
            <a:ext cx="1604963" cy="781050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100" b="1" dirty="0">
              <a:solidFill>
                <a:srgbClr val="522015"/>
              </a:solidFill>
              <a:latin typeface="Verdan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5566" y="7011989"/>
            <a:ext cx="206376" cy="201612"/>
          </a:xfrm>
          <a:prstGeom prst="rect">
            <a:avLst/>
          </a:prstGeom>
        </p:spPr>
        <p:txBody>
          <a:bodyPr wrap="none"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200" b="1" spc="-101" dirty="0">
              <a:solidFill>
                <a:srgbClr val="EA4F3A"/>
              </a:solidFill>
              <a:latin typeface="Segoe U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4127" y="252463"/>
            <a:ext cx="13033376" cy="1440161"/>
          </a:xfrm>
          <a:prstGeom prst="rect">
            <a:avLst/>
          </a:prstGeom>
          <a:solidFill>
            <a:srgbClr val="F5F1EA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 anchorCtr="0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50" dirty="0">
                <a:solidFill>
                  <a:srgbClr val="C00000"/>
                </a:solidFill>
                <a:latin typeface="Calibri"/>
              </a:rPr>
              <a:t>САЙТ </a:t>
            </a:r>
            <a:r>
              <a:rPr lang="en-US" sz="3600" b="1" spc="-50" dirty="0">
                <a:solidFill>
                  <a:srgbClr val="C00000"/>
                </a:solidFill>
                <a:latin typeface="Calibri"/>
              </a:rPr>
              <a:t>WWW.813.RU</a:t>
            </a:r>
            <a:r>
              <a:rPr lang="ru-RU" sz="3600" b="1" spc="-50" dirty="0">
                <a:solidFill>
                  <a:srgbClr val="C00000"/>
                </a:solidFill>
                <a:latin typeface="Calibri"/>
              </a:rPr>
              <a:t>: ДИНАМИКА ПОСЕЩЕНИЙ</a:t>
            </a:r>
            <a:endParaRPr lang="ru-RU" sz="4000" b="1" spc="-50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19090" y="1692624"/>
            <a:ext cx="13033376" cy="1"/>
          </a:xfrm>
          <a:prstGeom prst="line">
            <a:avLst/>
          </a:prstGeom>
          <a:noFill/>
          <a:ln w="76200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5D61FDC-0839-4844-A994-66C5EFFAD439}"/>
              </a:ext>
            </a:extLst>
          </p:cNvPr>
          <p:cNvSpPr txBox="1"/>
          <p:nvPr/>
        </p:nvSpPr>
        <p:spPr>
          <a:xfrm>
            <a:off x="319090" y="1980654"/>
            <a:ext cx="306506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</a:rPr>
              <a:t>22</a:t>
            </a:r>
            <a:r>
              <a:rPr lang="ru-RU" sz="2200" dirty="0">
                <a:solidFill>
                  <a:srgbClr val="0070C0"/>
                </a:solidFill>
              </a:rPr>
              <a:t> марта – </a:t>
            </a:r>
            <a:r>
              <a:rPr lang="en-US" sz="2200" dirty="0">
                <a:solidFill>
                  <a:srgbClr val="0070C0"/>
                </a:solidFill>
              </a:rPr>
              <a:t>2</a:t>
            </a:r>
            <a:r>
              <a:rPr lang="ru-RU" sz="2200">
                <a:solidFill>
                  <a:srgbClr val="0070C0"/>
                </a:solidFill>
              </a:rPr>
              <a:t>0 </a:t>
            </a:r>
            <a:r>
              <a:rPr lang="ru-RU" sz="2200" dirty="0">
                <a:solidFill>
                  <a:srgbClr val="0070C0"/>
                </a:solidFill>
              </a:rPr>
              <a:t>апреля </a:t>
            </a:r>
          </a:p>
          <a:p>
            <a:endParaRPr lang="ru-RU" sz="2400" dirty="0">
              <a:solidFill>
                <a:prstClr val="black"/>
              </a:solidFill>
            </a:endParaRPr>
          </a:p>
          <a:p>
            <a:r>
              <a:rPr lang="ru-RU" sz="2400" dirty="0">
                <a:solidFill>
                  <a:prstClr val="black"/>
                </a:solidFill>
              </a:rPr>
              <a:t>всего визитов :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2</a:t>
            </a:r>
            <a:r>
              <a:rPr lang="en-US" sz="2400" b="1" dirty="0">
                <a:solidFill>
                  <a:srgbClr val="FF0000"/>
                </a:solidFill>
              </a:rPr>
              <a:t>8</a:t>
            </a:r>
            <a:r>
              <a:rPr lang="ru-RU" sz="2400" b="1" dirty="0">
                <a:solidFill>
                  <a:srgbClr val="FF0000"/>
                </a:solidFill>
              </a:rPr>
              <a:t> </a:t>
            </a:r>
            <a:r>
              <a:rPr lang="en-US" sz="2400" b="1" dirty="0">
                <a:solidFill>
                  <a:srgbClr val="FF0000"/>
                </a:solidFill>
              </a:rPr>
              <a:t>798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1194957-FDA3-4016-903C-202246DE9AF1}"/>
              </a:ext>
            </a:extLst>
          </p:cNvPr>
          <p:cNvSpPr txBox="1"/>
          <p:nvPr/>
        </p:nvSpPr>
        <p:spPr>
          <a:xfrm>
            <a:off x="319090" y="3852862"/>
            <a:ext cx="2949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prstClr val="black"/>
                </a:solidFill>
              </a:rPr>
              <a:t>уникальных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1</a:t>
            </a:r>
            <a:r>
              <a:rPr lang="en-US" sz="2400" b="1" dirty="0">
                <a:solidFill>
                  <a:srgbClr val="FF0000"/>
                </a:solidFill>
              </a:rPr>
              <a:t>8</a:t>
            </a:r>
            <a:r>
              <a:rPr lang="ru-RU" sz="2400" b="1" dirty="0">
                <a:solidFill>
                  <a:srgbClr val="FF0000"/>
                </a:solidFill>
              </a:rPr>
              <a:t> 3</a:t>
            </a:r>
            <a:r>
              <a:rPr lang="en-US" sz="2400" b="1" dirty="0">
                <a:solidFill>
                  <a:srgbClr val="FF0000"/>
                </a:solidFill>
              </a:rPr>
              <a:t>33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8CA2AF23-B310-4786-BE68-B664C87E84E9}"/>
              </a:ext>
            </a:extLst>
          </p:cNvPr>
          <p:cNvSpPr txBox="1"/>
          <p:nvPr/>
        </p:nvSpPr>
        <p:spPr>
          <a:xfrm>
            <a:off x="319090" y="5004990"/>
            <a:ext cx="3065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prstClr val="black"/>
                </a:solidFill>
              </a:rPr>
              <a:t>доля новых посетителей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93 %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AF4D318-2963-4D2D-8B38-6BAD3F6F95CC}"/>
              </a:ext>
            </a:extLst>
          </p:cNvPr>
          <p:cNvSpPr/>
          <p:nvPr/>
        </p:nvSpPr>
        <p:spPr>
          <a:xfrm>
            <a:off x="208972" y="6516008"/>
            <a:ext cx="30158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15 300                                      </a:t>
            </a:r>
            <a:r>
              <a:rPr lang="ru-RU" sz="2000" dirty="0">
                <a:solidFill>
                  <a:prstClr val="black"/>
                </a:solidFill>
              </a:rPr>
              <a:t>средняя посещаемость        в 2020 году в месяц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"/>
          <a:srcRect l="82864"/>
          <a:stretch/>
        </p:blipFill>
        <p:spPr>
          <a:xfrm>
            <a:off x="12350966" y="0"/>
            <a:ext cx="1001500" cy="1620613"/>
          </a:xfrm>
          <a:prstGeom prst="rect">
            <a:avLst/>
          </a:prstGeom>
        </p:spPr>
      </p:pic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xmlns="" id="{F8F90120-4CE7-442C-BD63-A49D1B17B5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2151194"/>
              </p:ext>
            </p:extLst>
          </p:nvPr>
        </p:nvGraphicFramePr>
        <p:xfrm>
          <a:off x="3816200" y="1945087"/>
          <a:ext cx="9536265" cy="5268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E3AC3C59-17B3-456B-8C17-9B489676030D}"/>
              </a:ext>
            </a:extLst>
          </p:cNvPr>
          <p:cNvCxnSpPr>
            <a:cxnSpLocks/>
          </p:cNvCxnSpPr>
          <p:nvPr/>
        </p:nvCxnSpPr>
        <p:spPr>
          <a:xfrm>
            <a:off x="4680297" y="4683859"/>
            <a:ext cx="0" cy="183214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796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ятиугольник 32"/>
          <p:cNvSpPr/>
          <p:nvPr/>
        </p:nvSpPr>
        <p:spPr>
          <a:xfrm>
            <a:off x="425146" y="4594137"/>
            <a:ext cx="12752095" cy="554867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500" dirty="0">
                <a:solidFill>
                  <a:prstClr val="black"/>
                </a:solidFill>
              </a:rPr>
              <a:t>П</a:t>
            </a:r>
            <a:r>
              <a:rPr lang="ru-RU" sz="2500" dirty="0" smtClean="0">
                <a:solidFill>
                  <a:prstClr val="black"/>
                </a:solidFill>
              </a:rPr>
              <a:t>риостановлено  </a:t>
            </a:r>
            <a:r>
              <a:rPr lang="ru-RU" sz="2500" dirty="0">
                <a:solidFill>
                  <a:prstClr val="black"/>
                </a:solidFill>
              </a:rPr>
              <a:t>назначение и проведение выездных проверок ФНС </a:t>
            </a:r>
            <a:r>
              <a:rPr lang="ru-RU" sz="2500" dirty="0" smtClean="0">
                <a:solidFill>
                  <a:prstClr val="black"/>
                </a:solidFill>
              </a:rPr>
              <a:t>России до </a:t>
            </a:r>
            <a:r>
              <a:rPr lang="ru-RU" sz="2500" dirty="0">
                <a:solidFill>
                  <a:prstClr val="black"/>
                </a:solidFill>
              </a:rPr>
              <a:t>0</a:t>
            </a:r>
            <a:r>
              <a:rPr lang="ru-RU" sz="2500" dirty="0" smtClean="0">
                <a:solidFill>
                  <a:prstClr val="black"/>
                </a:solidFill>
              </a:rPr>
              <a:t>1.05.2020 </a:t>
            </a:r>
            <a:endParaRPr lang="ru-RU" sz="2500" dirty="0">
              <a:solidFill>
                <a:prstClr val="black"/>
              </a:solidFill>
            </a:endParaRPr>
          </a:p>
        </p:txBody>
      </p:sp>
      <p:sp>
        <p:nvSpPr>
          <p:cNvPr id="32" name="Пятиугольник 31"/>
          <p:cNvSpPr/>
          <p:nvPr/>
        </p:nvSpPr>
        <p:spPr>
          <a:xfrm>
            <a:off x="393172" y="3780854"/>
            <a:ext cx="12640054" cy="554253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600" dirty="0">
                <a:solidFill>
                  <a:prstClr val="black"/>
                </a:solidFill>
              </a:rPr>
              <a:t>П</a:t>
            </a:r>
            <a:r>
              <a:rPr lang="ru-RU" sz="2600" dirty="0" smtClean="0">
                <a:solidFill>
                  <a:prstClr val="black"/>
                </a:solidFill>
              </a:rPr>
              <a:t>риостановлена </a:t>
            </a:r>
            <a:r>
              <a:rPr lang="ru-RU" sz="2600" dirty="0">
                <a:solidFill>
                  <a:prstClr val="black"/>
                </a:solidFill>
              </a:rPr>
              <a:t>подача заявлений о </a:t>
            </a:r>
            <a:r>
              <a:rPr lang="ru-RU" sz="2600" dirty="0" smtClean="0">
                <a:solidFill>
                  <a:prstClr val="black"/>
                </a:solidFill>
              </a:rPr>
              <a:t>банкротстве с </a:t>
            </a:r>
            <a:r>
              <a:rPr lang="ru-RU" sz="2600" dirty="0" smtClean="0">
                <a:solidFill>
                  <a:prstClr val="black"/>
                </a:solidFill>
              </a:rPr>
              <a:t>16.03.2020 </a:t>
            </a:r>
            <a:endParaRPr lang="ru-RU" sz="2600" dirty="0">
              <a:solidFill>
                <a:prstClr val="black"/>
              </a:solidFill>
            </a:endParaRPr>
          </a:p>
        </p:txBody>
      </p:sp>
      <p:sp>
        <p:nvSpPr>
          <p:cNvPr id="30" name="Пятиугольник 29"/>
          <p:cNvSpPr/>
          <p:nvPr/>
        </p:nvSpPr>
        <p:spPr>
          <a:xfrm>
            <a:off x="363123" y="2988766"/>
            <a:ext cx="12670102" cy="576064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spc="-50" dirty="0" smtClean="0">
                <a:solidFill>
                  <a:prstClr val="black"/>
                </a:solidFill>
              </a:rPr>
              <a:t>Перенесены сроки </a:t>
            </a:r>
            <a:r>
              <a:rPr lang="ru-RU" sz="2600" spc="-50" dirty="0">
                <a:solidFill>
                  <a:prstClr val="black"/>
                </a:solidFill>
              </a:rPr>
              <a:t>уплаты </a:t>
            </a:r>
            <a:r>
              <a:rPr lang="ru-RU" sz="2600" spc="-50" dirty="0" smtClean="0">
                <a:solidFill>
                  <a:prstClr val="black"/>
                </a:solidFill>
              </a:rPr>
              <a:t>по налогам и страховым взносам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68669" y="746130"/>
            <a:ext cx="1895475" cy="250825"/>
          </a:xfrm>
          <a:prstGeom prst="rect">
            <a:avLst/>
          </a:prstGeom>
        </p:spPr>
        <p:txBody>
          <a:bodyPr lIns="0" tIns="0" rIns="0" bIns="0"/>
          <a:lstStyle/>
          <a:p>
            <a:pPr algn="just" fontAlgn="auto">
              <a:lnSpc>
                <a:spcPts val="947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" sz="800" cap="small" dirty="0">
              <a:solidFill>
                <a:srgbClr val="52201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680" y="436564"/>
            <a:ext cx="1604963" cy="781050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100" b="1" dirty="0">
              <a:solidFill>
                <a:srgbClr val="522015"/>
              </a:solidFill>
              <a:latin typeface="Verdan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7809" y="7011989"/>
            <a:ext cx="206376" cy="201612"/>
          </a:xfrm>
          <a:prstGeom prst="rect">
            <a:avLst/>
          </a:prstGeom>
        </p:spPr>
        <p:txBody>
          <a:bodyPr wrap="none"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200" b="1" spc="-101" dirty="0">
              <a:solidFill>
                <a:srgbClr val="EA4F3A"/>
              </a:solidFill>
              <a:latin typeface="Segoe UI"/>
            </a:endParaRPr>
          </a:p>
        </p:txBody>
      </p:sp>
      <p:sp>
        <p:nvSpPr>
          <p:cNvPr id="8198" name="Прямоугольник 7"/>
          <p:cNvSpPr>
            <a:spLocks noChangeArrowheads="1"/>
          </p:cNvSpPr>
          <p:nvPr/>
        </p:nvSpPr>
        <p:spPr bwMode="auto">
          <a:xfrm>
            <a:off x="287809" y="6818312"/>
            <a:ext cx="3743324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223"/>
              </a:lnSpc>
              <a:spcBef>
                <a:spcPts val="10496"/>
              </a:spcBef>
            </a:pPr>
            <a:endParaRPr lang="ru-RU" sz="1100">
              <a:solidFill>
                <a:srgbClr val="CE9A6C"/>
              </a:solidFill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9090" y="252463"/>
            <a:ext cx="13033376" cy="1440161"/>
          </a:xfrm>
          <a:prstGeom prst="rect">
            <a:avLst/>
          </a:prstGeom>
          <a:solidFill>
            <a:srgbClr val="F5F1EA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 anchorCtr="0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50" dirty="0" smtClean="0">
                <a:solidFill>
                  <a:srgbClr val="C00000"/>
                </a:solidFill>
                <a:latin typeface="Calibri"/>
              </a:rPr>
              <a:t>                        </a:t>
            </a:r>
            <a:r>
              <a:rPr lang="ru-RU" sz="3600" b="1" spc="-50" dirty="0" smtClean="0">
                <a:solidFill>
                  <a:srgbClr val="C00000"/>
                </a:solidFill>
                <a:latin typeface="Calibri"/>
              </a:rPr>
              <a:t>ФЕДЕРАЛЬНЫЕ </a:t>
            </a:r>
            <a:r>
              <a:rPr lang="ru-RU" sz="3600" b="1" spc="-50" dirty="0" smtClean="0">
                <a:solidFill>
                  <a:srgbClr val="C00000"/>
                </a:solidFill>
                <a:latin typeface="Calibri"/>
              </a:rPr>
              <a:t>МЕРЫ ПОДДЕРЖКИ</a:t>
            </a:r>
            <a:endParaRPr lang="ru-RU" sz="4000" b="1" spc="-50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19090" y="1692624"/>
            <a:ext cx="13033376" cy="1"/>
          </a:xfrm>
          <a:prstGeom prst="line">
            <a:avLst/>
          </a:prstGeom>
          <a:noFill/>
          <a:ln w="76200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/>
        </p:spPr>
      </p:cxnSp>
      <p:pic>
        <p:nvPicPr>
          <p:cNvPr id="6146" name="Picture 2" descr="https://i.pinimg.com/736x/39/29/60/3929602c23fb3f4ac76aa5de0c8bdbb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09" y="252464"/>
            <a:ext cx="1431489" cy="135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/>
          <a:srcRect l="82864"/>
          <a:stretch/>
        </p:blipFill>
        <p:spPr>
          <a:xfrm>
            <a:off x="12350966" y="0"/>
            <a:ext cx="1001500" cy="1620613"/>
          </a:xfrm>
          <a:prstGeom prst="rect">
            <a:avLst/>
          </a:prstGeom>
        </p:spPr>
      </p:pic>
      <p:sp>
        <p:nvSpPr>
          <p:cNvPr id="45" name="Пятиугольник 44"/>
          <p:cNvSpPr/>
          <p:nvPr/>
        </p:nvSpPr>
        <p:spPr>
          <a:xfrm>
            <a:off x="413398" y="5365030"/>
            <a:ext cx="12619827" cy="834697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600" dirty="0">
                <a:solidFill>
                  <a:prstClr val="black"/>
                </a:solidFill>
              </a:rPr>
              <a:t>Введен мораторий на возбуждение дел о </a:t>
            </a:r>
            <a:r>
              <a:rPr lang="ru-RU" sz="2600" dirty="0" smtClean="0">
                <a:solidFill>
                  <a:prstClr val="black"/>
                </a:solidFill>
              </a:rPr>
              <a:t>банкротстве  до 03.10.2020 для </a:t>
            </a:r>
            <a:r>
              <a:rPr lang="ru-RU" sz="2600" spc="-50" dirty="0">
                <a:solidFill>
                  <a:prstClr val="black"/>
                </a:solidFill>
              </a:rPr>
              <a:t>наиболее пострадавших сфер деятельности</a:t>
            </a:r>
            <a:r>
              <a:rPr lang="ru-RU" sz="2600" dirty="0" smtClean="0">
                <a:solidFill>
                  <a:prstClr val="black"/>
                </a:solidFill>
              </a:rPr>
              <a:t> </a:t>
            </a:r>
            <a:endParaRPr lang="ru-RU" sz="2600" dirty="0">
              <a:solidFill>
                <a:prstClr val="black"/>
              </a:solidFill>
            </a:endParaRPr>
          </a:p>
        </p:txBody>
      </p:sp>
      <p:sp>
        <p:nvSpPr>
          <p:cNvPr id="46" name="Пятиугольник 45"/>
          <p:cNvSpPr/>
          <p:nvPr/>
        </p:nvSpPr>
        <p:spPr>
          <a:xfrm>
            <a:off x="413399" y="6418519"/>
            <a:ext cx="12619826" cy="834697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600" dirty="0">
                <a:solidFill>
                  <a:prstClr val="black"/>
                </a:solidFill>
              </a:rPr>
              <a:t>Приостановлены меры взыскания в отношении субъектов </a:t>
            </a:r>
            <a:r>
              <a:rPr lang="ru-RU" sz="2600" dirty="0" smtClean="0">
                <a:solidFill>
                  <a:prstClr val="black"/>
                </a:solidFill>
              </a:rPr>
              <a:t>МСП до 01.05.2020</a:t>
            </a:r>
            <a:endParaRPr lang="ru-RU" sz="2600" dirty="0">
              <a:solidFill>
                <a:prstClr val="black"/>
              </a:solidFill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425146" y="2124670"/>
            <a:ext cx="12608079" cy="720080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spc="-50" dirty="0" smtClean="0">
                <a:solidFill>
                  <a:prstClr val="black"/>
                </a:solidFill>
              </a:rPr>
              <a:t>С 1 мая ФНС </a:t>
            </a:r>
            <a:r>
              <a:rPr lang="ru-RU" sz="2600" spc="-50" dirty="0" smtClean="0">
                <a:solidFill>
                  <a:prstClr val="black"/>
                </a:solidFill>
              </a:rPr>
              <a:t>России -  прием заявок </a:t>
            </a:r>
            <a:r>
              <a:rPr lang="ru-RU" sz="2600" spc="-50" dirty="0" smtClean="0">
                <a:solidFill>
                  <a:prstClr val="black"/>
                </a:solidFill>
              </a:rPr>
              <a:t>на безвозмездные  </a:t>
            </a:r>
            <a:r>
              <a:rPr lang="ru-RU" sz="2600" spc="-50" dirty="0" smtClean="0">
                <a:solidFill>
                  <a:prstClr val="black"/>
                </a:solidFill>
              </a:rPr>
              <a:t>госуд</a:t>
            </a:r>
            <a:r>
              <a:rPr lang="ru-RU" sz="2600" spc="-50" dirty="0" smtClean="0">
                <a:solidFill>
                  <a:prstClr val="black"/>
                </a:solidFill>
              </a:rPr>
              <a:t>арственные</a:t>
            </a:r>
            <a:r>
              <a:rPr lang="ru-RU" sz="2600" spc="-50" dirty="0" smtClean="0">
                <a:solidFill>
                  <a:prstClr val="black"/>
                </a:solidFill>
              </a:rPr>
              <a:t> </a:t>
            </a:r>
            <a:r>
              <a:rPr lang="ru-RU" sz="2600" spc="-50" dirty="0" smtClean="0">
                <a:solidFill>
                  <a:prstClr val="black"/>
                </a:solidFill>
              </a:rPr>
              <a:t>выплаты                            в размере  12 130 рублей в расчете на 1 работника </a:t>
            </a:r>
            <a:r>
              <a:rPr lang="ru-RU" sz="2600" spc="-50" dirty="0" smtClean="0">
                <a:solidFill>
                  <a:prstClr val="black"/>
                </a:solidFill>
              </a:rPr>
              <a:t>за </a:t>
            </a:r>
            <a:r>
              <a:rPr lang="ru-RU" sz="2600" spc="-50" dirty="0" smtClean="0">
                <a:solidFill>
                  <a:prstClr val="black"/>
                </a:solidFill>
              </a:rPr>
              <a:t>апрель – </a:t>
            </a:r>
            <a:r>
              <a:rPr lang="ru-RU" sz="2600" spc="-50" dirty="0" smtClean="0">
                <a:solidFill>
                  <a:prstClr val="black"/>
                </a:solidFill>
              </a:rPr>
              <a:t>май</a:t>
            </a:r>
            <a:endParaRPr lang="ru-RU" sz="2600" spc="-5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76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ятиугольник 32"/>
          <p:cNvSpPr/>
          <p:nvPr/>
        </p:nvSpPr>
        <p:spPr>
          <a:xfrm>
            <a:off x="902246" y="5800999"/>
            <a:ext cx="6220030" cy="1364231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algn="ctr"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000" dirty="0" smtClean="0">
                <a:solidFill>
                  <a:prstClr val="black"/>
                </a:solidFill>
              </a:rPr>
              <a:t>Снижение стоимости патента </a:t>
            </a:r>
          </a:p>
          <a:p>
            <a:pPr marL="95250" indent="266700" algn="ctr"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prstClr val="black"/>
                </a:solidFill>
              </a:rPr>
              <a:t>и расширение перечня видов деятельности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32" name="Пятиугольник 31"/>
          <p:cNvSpPr/>
          <p:nvPr/>
        </p:nvSpPr>
        <p:spPr>
          <a:xfrm>
            <a:off x="863873" y="4126403"/>
            <a:ext cx="6220030" cy="1364231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algn="ctr"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solidFill>
                  <a:prstClr val="black"/>
                </a:solidFill>
              </a:rPr>
              <a:t>       </a:t>
            </a:r>
            <a:r>
              <a:rPr lang="ru-RU" sz="2000" dirty="0" smtClean="0">
                <a:solidFill>
                  <a:prstClr val="black"/>
                </a:solidFill>
              </a:rPr>
              <a:t>Снижение налога на имущество на сумму скидки для арендатора – не менее 50% ежемесячного платежа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30" name="Пятиугольник 29"/>
          <p:cNvSpPr/>
          <p:nvPr/>
        </p:nvSpPr>
        <p:spPr>
          <a:xfrm>
            <a:off x="863873" y="2484710"/>
            <a:ext cx="6220030" cy="1364231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algn="ctr"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prstClr val="black"/>
                </a:solidFill>
              </a:rPr>
              <a:t>            Снижение </a:t>
            </a:r>
            <a:r>
              <a:rPr lang="ru-RU" sz="2000" dirty="0">
                <a:solidFill>
                  <a:prstClr val="black"/>
                </a:solidFill>
              </a:rPr>
              <a:t>налога на «доход» по УСН до 1%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68669" y="746130"/>
            <a:ext cx="1895475" cy="250825"/>
          </a:xfrm>
          <a:prstGeom prst="rect">
            <a:avLst/>
          </a:prstGeom>
        </p:spPr>
        <p:txBody>
          <a:bodyPr lIns="0" tIns="0" rIns="0" bIns="0"/>
          <a:lstStyle/>
          <a:p>
            <a:pPr algn="just" fontAlgn="auto">
              <a:lnSpc>
                <a:spcPts val="947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" sz="800" cap="small" dirty="0">
              <a:solidFill>
                <a:srgbClr val="52201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680" y="436564"/>
            <a:ext cx="1604963" cy="781050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100" b="1" dirty="0">
              <a:solidFill>
                <a:srgbClr val="522015"/>
              </a:solidFill>
              <a:latin typeface="Verdan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5566" y="7011989"/>
            <a:ext cx="206376" cy="201612"/>
          </a:xfrm>
          <a:prstGeom prst="rect">
            <a:avLst/>
          </a:prstGeom>
        </p:spPr>
        <p:txBody>
          <a:bodyPr wrap="none"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200" b="1" spc="-101" dirty="0">
              <a:solidFill>
                <a:srgbClr val="EA4F3A"/>
              </a:solidFill>
              <a:latin typeface="Segoe UI"/>
            </a:endParaRPr>
          </a:p>
        </p:txBody>
      </p:sp>
      <p:sp>
        <p:nvSpPr>
          <p:cNvPr id="8198" name="Прямоугольник 7"/>
          <p:cNvSpPr>
            <a:spLocks noChangeArrowheads="1"/>
          </p:cNvSpPr>
          <p:nvPr/>
        </p:nvSpPr>
        <p:spPr bwMode="auto">
          <a:xfrm>
            <a:off x="8783639" y="6818312"/>
            <a:ext cx="3743324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223"/>
              </a:lnSpc>
              <a:spcBef>
                <a:spcPts val="10496"/>
              </a:spcBef>
            </a:pPr>
            <a:endParaRPr lang="ru-RU" sz="1100">
              <a:solidFill>
                <a:srgbClr val="CE9A6C"/>
              </a:solidFill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9090" y="252463"/>
            <a:ext cx="13033376" cy="1440161"/>
          </a:xfrm>
          <a:prstGeom prst="rect">
            <a:avLst/>
          </a:prstGeom>
          <a:solidFill>
            <a:srgbClr val="F5F1EA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 anchorCtr="0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50" dirty="0" smtClean="0">
                <a:solidFill>
                  <a:srgbClr val="C00000"/>
                </a:solidFill>
                <a:latin typeface="Calibri"/>
              </a:rPr>
              <a:t>                        РЕГИОНАЛЬНЫЕ МЕРЫ ПОДДЕРЖКИ: НАЛОГИ</a:t>
            </a:r>
            <a:endParaRPr lang="ru-RU" sz="4000" b="1" spc="-50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19090" y="1692624"/>
            <a:ext cx="13033376" cy="1"/>
          </a:xfrm>
          <a:prstGeom prst="line">
            <a:avLst/>
          </a:prstGeom>
          <a:noFill/>
          <a:ln w="76200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21" name="Freeform 83"/>
          <p:cNvSpPr>
            <a:spLocks noEditPoints="1"/>
          </p:cNvSpPr>
          <p:nvPr/>
        </p:nvSpPr>
        <p:spPr bwMode="auto">
          <a:xfrm>
            <a:off x="1096624" y="4561550"/>
            <a:ext cx="441359" cy="493939"/>
          </a:xfrm>
          <a:custGeom>
            <a:avLst/>
            <a:gdLst>
              <a:gd name="T0" fmla="*/ 558389586 w 224"/>
              <a:gd name="T1" fmla="*/ 348436295 h 256"/>
              <a:gd name="T2" fmla="*/ 495174721 w 224"/>
              <a:gd name="T3" fmla="*/ 348436295 h 256"/>
              <a:gd name="T4" fmla="*/ 463568101 w 224"/>
              <a:gd name="T5" fmla="*/ 316761006 h 256"/>
              <a:gd name="T6" fmla="*/ 463568101 w 224"/>
              <a:gd name="T7" fmla="*/ 190056604 h 256"/>
              <a:gd name="T8" fmla="*/ 495174721 w 224"/>
              <a:gd name="T9" fmla="*/ 158379691 h 256"/>
              <a:gd name="T10" fmla="*/ 558389586 w 224"/>
              <a:gd name="T11" fmla="*/ 158379691 h 256"/>
              <a:gd name="T12" fmla="*/ 589996207 w 224"/>
              <a:gd name="T13" fmla="*/ 190056604 h 256"/>
              <a:gd name="T14" fmla="*/ 589996207 w 224"/>
              <a:gd name="T15" fmla="*/ 316761006 h 256"/>
              <a:gd name="T16" fmla="*/ 558389586 w 224"/>
              <a:gd name="T17" fmla="*/ 348436295 h 256"/>
              <a:gd name="T18" fmla="*/ 495174721 w 224"/>
              <a:gd name="T19" fmla="*/ 31675288 h 256"/>
              <a:gd name="T20" fmla="*/ 526782965 w 224"/>
              <a:gd name="T21" fmla="*/ 0 h 256"/>
              <a:gd name="T22" fmla="*/ 558389586 w 224"/>
              <a:gd name="T23" fmla="*/ 31675288 h 256"/>
              <a:gd name="T24" fmla="*/ 558389586 w 224"/>
              <a:gd name="T25" fmla="*/ 126704403 h 256"/>
              <a:gd name="T26" fmla="*/ 495174721 w 224"/>
              <a:gd name="T27" fmla="*/ 126704403 h 256"/>
              <a:gd name="T28" fmla="*/ 495174721 w 224"/>
              <a:gd name="T29" fmla="*/ 31675288 h 256"/>
              <a:gd name="T30" fmla="*/ 326605536 w 224"/>
              <a:gd name="T31" fmla="*/ 517376581 h 256"/>
              <a:gd name="T32" fmla="*/ 263390671 w 224"/>
              <a:gd name="T33" fmla="*/ 517376581 h 256"/>
              <a:gd name="T34" fmla="*/ 231784050 w 224"/>
              <a:gd name="T35" fmla="*/ 485699668 h 256"/>
              <a:gd name="T36" fmla="*/ 231784050 w 224"/>
              <a:gd name="T37" fmla="*/ 358995266 h 256"/>
              <a:gd name="T38" fmla="*/ 263390671 w 224"/>
              <a:gd name="T39" fmla="*/ 327319977 h 256"/>
              <a:gd name="T40" fmla="*/ 326605536 w 224"/>
              <a:gd name="T41" fmla="*/ 327319977 h 256"/>
              <a:gd name="T42" fmla="*/ 358212157 w 224"/>
              <a:gd name="T43" fmla="*/ 358995266 h 256"/>
              <a:gd name="T44" fmla="*/ 358212157 w 224"/>
              <a:gd name="T45" fmla="*/ 485699668 h 256"/>
              <a:gd name="T46" fmla="*/ 326605536 w 224"/>
              <a:gd name="T47" fmla="*/ 517376581 h 256"/>
              <a:gd name="T48" fmla="*/ 263390671 w 224"/>
              <a:gd name="T49" fmla="*/ 31675288 h 256"/>
              <a:gd name="T50" fmla="*/ 294998915 w 224"/>
              <a:gd name="T51" fmla="*/ 0 h 256"/>
              <a:gd name="T52" fmla="*/ 326605536 w 224"/>
              <a:gd name="T53" fmla="*/ 31675288 h 256"/>
              <a:gd name="T54" fmla="*/ 326605536 w 224"/>
              <a:gd name="T55" fmla="*/ 295643064 h 256"/>
              <a:gd name="T56" fmla="*/ 263390671 w 224"/>
              <a:gd name="T57" fmla="*/ 295643064 h 256"/>
              <a:gd name="T58" fmla="*/ 263390671 w 224"/>
              <a:gd name="T59" fmla="*/ 31675288 h 256"/>
              <a:gd name="T60" fmla="*/ 94821486 w 224"/>
              <a:gd name="T61" fmla="*/ 432906438 h 256"/>
              <a:gd name="T62" fmla="*/ 31606621 w 224"/>
              <a:gd name="T63" fmla="*/ 432906438 h 256"/>
              <a:gd name="T64" fmla="*/ 0 w 224"/>
              <a:gd name="T65" fmla="*/ 401229525 h 256"/>
              <a:gd name="T66" fmla="*/ 0 w 224"/>
              <a:gd name="T67" fmla="*/ 274526747 h 256"/>
              <a:gd name="T68" fmla="*/ 31606621 w 224"/>
              <a:gd name="T69" fmla="*/ 242849834 h 256"/>
              <a:gd name="T70" fmla="*/ 94821486 w 224"/>
              <a:gd name="T71" fmla="*/ 242849834 h 256"/>
              <a:gd name="T72" fmla="*/ 126428106 w 224"/>
              <a:gd name="T73" fmla="*/ 274526747 h 256"/>
              <a:gd name="T74" fmla="*/ 126428106 w 224"/>
              <a:gd name="T75" fmla="*/ 401229525 h 256"/>
              <a:gd name="T76" fmla="*/ 94821486 w 224"/>
              <a:gd name="T77" fmla="*/ 432906438 h 256"/>
              <a:gd name="T78" fmla="*/ 31606621 w 224"/>
              <a:gd name="T79" fmla="*/ 31675288 h 256"/>
              <a:gd name="T80" fmla="*/ 63213242 w 224"/>
              <a:gd name="T81" fmla="*/ 0 h 256"/>
              <a:gd name="T82" fmla="*/ 94821486 w 224"/>
              <a:gd name="T83" fmla="*/ 31675288 h 256"/>
              <a:gd name="T84" fmla="*/ 94821486 w 224"/>
              <a:gd name="T85" fmla="*/ 211174546 h 256"/>
              <a:gd name="T86" fmla="*/ 31606621 w 224"/>
              <a:gd name="T87" fmla="*/ 211174546 h 256"/>
              <a:gd name="T88" fmla="*/ 31606621 w 224"/>
              <a:gd name="T89" fmla="*/ 31675288 h 256"/>
              <a:gd name="T90" fmla="*/ 94821486 w 224"/>
              <a:gd name="T91" fmla="*/ 644080984 h 256"/>
              <a:gd name="T92" fmla="*/ 63213242 w 224"/>
              <a:gd name="T93" fmla="*/ 675756272 h 256"/>
              <a:gd name="T94" fmla="*/ 31606621 w 224"/>
              <a:gd name="T95" fmla="*/ 644080984 h 256"/>
              <a:gd name="T96" fmla="*/ 31606621 w 224"/>
              <a:gd name="T97" fmla="*/ 464581726 h 256"/>
              <a:gd name="T98" fmla="*/ 94821486 w 224"/>
              <a:gd name="T99" fmla="*/ 464581726 h 256"/>
              <a:gd name="T100" fmla="*/ 94821486 w 224"/>
              <a:gd name="T101" fmla="*/ 644080984 h 256"/>
              <a:gd name="T102" fmla="*/ 326605536 w 224"/>
              <a:gd name="T103" fmla="*/ 644080984 h 256"/>
              <a:gd name="T104" fmla="*/ 294998915 w 224"/>
              <a:gd name="T105" fmla="*/ 675756272 h 256"/>
              <a:gd name="T106" fmla="*/ 263390671 w 224"/>
              <a:gd name="T107" fmla="*/ 644080984 h 256"/>
              <a:gd name="T108" fmla="*/ 263390671 w 224"/>
              <a:gd name="T109" fmla="*/ 549051869 h 256"/>
              <a:gd name="T110" fmla="*/ 326605536 w 224"/>
              <a:gd name="T111" fmla="*/ 549051869 h 256"/>
              <a:gd name="T112" fmla="*/ 326605536 w 224"/>
              <a:gd name="T113" fmla="*/ 644080984 h 256"/>
              <a:gd name="T114" fmla="*/ 558389586 w 224"/>
              <a:gd name="T115" fmla="*/ 644080984 h 256"/>
              <a:gd name="T116" fmla="*/ 526782965 w 224"/>
              <a:gd name="T117" fmla="*/ 675756272 h 256"/>
              <a:gd name="T118" fmla="*/ 495174721 w 224"/>
              <a:gd name="T119" fmla="*/ 644080984 h 256"/>
              <a:gd name="T120" fmla="*/ 495174721 w 224"/>
              <a:gd name="T121" fmla="*/ 380113208 h 256"/>
              <a:gd name="T122" fmla="*/ 558389586 w 224"/>
              <a:gd name="T123" fmla="*/ 380113208 h 256"/>
              <a:gd name="T124" fmla="*/ 558389586 w 224"/>
              <a:gd name="T125" fmla="*/ 644080984 h 25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4" h="256">
                <a:moveTo>
                  <a:pt x="212" y="132"/>
                </a:moveTo>
                <a:cubicBezTo>
                  <a:pt x="188" y="132"/>
                  <a:pt x="188" y="132"/>
                  <a:pt x="188" y="132"/>
                </a:cubicBezTo>
                <a:cubicBezTo>
                  <a:pt x="181" y="132"/>
                  <a:pt x="176" y="127"/>
                  <a:pt x="176" y="120"/>
                </a:cubicBezTo>
                <a:cubicBezTo>
                  <a:pt x="176" y="72"/>
                  <a:pt x="176" y="72"/>
                  <a:pt x="176" y="72"/>
                </a:cubicBezTo>
                <a:cubicBezTo>
                  <a:pt x="176" y="65"/>
                  <a:pt x="181" y="60"/>
                  <a:pt x="188" y="60"/>
                </a:cubicBezTo>
                <a:cubicBezTo>
                  <a:pt x="212" y="60"/>
                  <a:pt x="212" y="60"/>
                  <a:pt x="212" y="60"/>
                </a:cubicBezTo>
                <a:cubicBezTo>
                  <a:pt x="219" y="60"/>
                  <a:pt x="224" y="65"/>
                  <a:pt x="224" y="72"/>
                </a:cubicBezTo>
                <a:cubicBezTo>
                  <a:pt x="224" y="120"/>
                  <a:pt x="224" y="120"/>
                  <a:pt x="224" y="120"/>
                </a:cubicBezTo>
                <a:cubicBezTo>
                  <a:pt x="224" y="127"/>
                  <a:pt x="219" y="132"/>
                  <a:pt x="212" y="132"/>
                </a:cubicBezTo>
                <a:moveTo>
                  <a:pt x="188" y="12"/>
                </a:moveTo>
                <a:cubicBezTo>
                  <a:pt x="188" y="5"/>
                  <a:pt x="193" y="0"/>
                  <a:pt x="200" y="0"/>
                </a:cubicBezTo>
                <a:cubicBezTo>
                  <a:pt x="207" y="0"/>
                  <a:pt x="212" y="5"/>
                  <a:pt x="212" y="12"/>
                </a:cubicBezTo>
                <a:cubicBezTo>
                  <a:pt x="212" y="48"/>
                  <a:pt x="212" y="48"/>
                  <a:pt x="212" y="48"/>
                </a:cubicBezTo>
                <a:cubicBezTo>
                  <a:pt x="188" y="48"/>
                  <a:pt x="188" y="48"/>
                  <a:pt x="188" y="48"/>
                </a:cubicBezTo>
                <a:lnTo>
                  <a:pt x="188" y="12"/>
                </a:lnTo>
                <a:close/>
                <a:moveTo>
                  <a:pt x="124" y="196"/>
                </a:moveTo>
                <a:cubicBezTo>
                  <a:pt x="100" y="196"/>
                  <a:pt x="100" y="196"/>
                  <a:pt x="100" y="196"/>
                </a:cubicBezTo>
                <a:cubicBezTo>
                  <a:pt x="93" y="196"/>
                  <a:pt x="88" y="191"/>
                  <a:pt x="88" y="184"/>
                </a:cubicBezTo>
                <a:cubicBezTo>
                  <a:pt x="88" y="136"/>
                  <a:pt x="88" y="136"/>
                  <a:pt x="88" y="136"/>
                </a:cubicBezTo>
                <a:cubicBezTo>
                  <a:pt x="88" y="129"/>
                  <a:pt x="93" y="124"/>
                  <a:pt x="100" y="124"/>
                </a:cubicBezTo>
                <a:cubicBezTo>
                  <a:pt x="124" y="124"/>
                  <a:pt x="124" y="124"/>
                  <a:pt x="124" y="124"/>
                </a:cubicBezTo>
                <a:cubicBezTo>
                  <a:pt x="131" y="124"/>
                  <a:pt x="136" y="129"/>
                  <a:pt x="136" y="136"/>
                </a:cubicBezTo>
                <a:cubicBezTo>
                  <a:pt x="136" y="184"/>
                  <a:pt x="136" y="184"/>
                  <a:pt x="136" y="184"/>
                </a:cubicBezTo>
                <a:cubicBezTo>
                  <a:pt x="136" y="191"/>
                  <a:pt x="131" y="196"/>
                  <a:pt x="124" y="196"/>
                </a:cubicBezTo>
                <a:moveTo>
                  <a:pt x="100" y="12"/>
                </a:moveTo>
                <a:cubicBezTo>
                  <a:pt x="100" y="5"/>
                  <a:pt x="105" y="0"/>
                  <a:pt x="112" y="0"/>
                </a:cubicBezTo>
                <a:cubicBezTo>
                  <a:pt x="119" y="0"/>
                  <a:pt x="124" y="5"/>
                  <a:pt x="124" y="12"/>
                </a:cubicBezTo>
                <a:cubicBezTo>
                  <a:pt x="124" y="112"/>
                  <a:pt x="124" y="112"/>
                  <a:pt x="124" y="112"/>
                </a:cubicBezTo>
                <a:cubicBezTo>
                  <a:pt x="100" y="112"/>
                  <a:pt x="100" y="112"/>
                  <a:pt x="100" y="112"/>
                </a:cubicBezTo>
                <a:lnTo>
                  <a:pt x="100" y="12"/>
                </a:lnTo>
                <a:close/>
                <a:moveTo>
                  <a:pt x="36" y="164"/>
                </a:moveTo>
                <a:cubicBezTo>
                  <a:pt x="12" y="164"/>
                  <a:pt x="12" y="164"/>
                  <a:pt x="12" y="164"/>
                </a:cubicBezTo>
                <a:cubicBezTo>
                  <a:pt x="5" y="164"/>
                  <a:pt x="0" y="159"/>
                  <a:pt x="0" y="152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97"/>
                  <a:pt x="5" y="92"/>
                  <a:pt x="12" y="92"/>
                </a:cubicBezTo>
                <a:cubicBezTo>
                  <a:pt x="36" y="92"/>
                  <a:pt x="36" y="92"/>
                  <a:pt x="36" y="92"/>
                </a:cubicBezTo>
                <a:cubicBezTo>
                  <a:pt x="43" y="92"/>
                  <a:pt x="48" y="97"/>
                  <a:pt x="48" y="104"/>
                </a:cubicBezTo>
                <a:cubicBezTo>
                  <a:pt x="48" y="152"/>
                  <a:pt x="48" y="152"/>
                  <a:pt x="48" y="152"/>
                </a:cubicBezTo>
                <a:cubicBezTo>
                  <a:pt x="48" y="159"/>
                  <a:pt x="43" y="164"/>
                  <a:pt x="36" y="164"/>
                </a:cubicBezTo>
                <a:moveTo>
                  <a:pt x="12" y="12"/>
                </a:moveTo>
                <a:cubicBezTo>
                  <a:pt x="12" y="5"/>
                  <a:pt x="17" y="0"/>
                  <a:pt x="24" y="0"/>
                </a:cubicBezTo>
                <a:cubicBezTo>
                  <a:pt x="31" y="0"/>
                  <a:pt x="36" y="5"/>
                  <a:pt x="36" y="12"/>
                </a:cubicBezTo>
                <a:cubicBezTo>
                  <a:pt x="36" y="80"/>
                  <a:pt x="36" y="80"/>
                  <a:pt x="36" y="80"/>
                </a:cubicBezTo>
                <a:cubicBezTo>
                  <a:pt x="12" y="80"/>
                  <a:pt x="12" y="80"/>
                  <a:pt x="12" y="80"/>
                </a:cubicBezTo>
                <a:lnTo>
                  <a:pt x="12" y="12"/>
                </a:lnTo>
                <a:close/>
                <a:moveTo>
                  <a:pt x="36" y="244"/>
                </a:moveTo>
                <a:cubicBezTo>
                  <a:pt x="36" y="251"/>
                  <a:pt x="31" y="256"/>
                  <a:pt x="24" y="256"/>
                </a:cubicBezTo>
                <a:cubicBezTo>
                  <a:pt x="17" y="256"/>
                  <a:pt x="12" y="251"/>
                  <a:pt x="12" y="244"/>
                </a:cubicBezTo>
                <a:cubicBezTo>
                  <a:pt x="12" y="176"/>
                  <a:pt x="12" y="176"/>
                  <a:pt x="12" y="176"/>
                </a:cubicBezTo>
                <a:cubicBezTo>
                  <a:pt x="36" y="176"/>
                  <a:pt x="36" y="176"/>
                  <a:pt x="36" y="176"/>
                </a:cubicBezTo>
                <a:lnTo>
                  <a:pt x="36" y="244"/>
                </a:lnTo>
                <a:close/>
                <a:moveTo>
                  <a:pt x="124" y="244"/>
                </a:moveTo>
                <a:cubicBezTo>
                  <a:pt x="124" y="251"/>
                  <a:pt x="119" y="256"/>
                  <a:pt x="112" y="256"/>
                </a:cubicBezTo>
                <a:cubicBezTo>
                  <a:pt x="105" y="256"/>
                  <a:pt x="100" y="251"/>
                  <a:pt x="100" y="244"/>
                </a:cubicBezTo>
                <a:cubicBezTo>
                  <a:pt x="100" y="208"/>
                  <a:pt x="100" y="208"/>
                  <a:pt x="100" y="208"/>
                </a:cubicBezTo>
                <a:cubicBezTo>
                  <a:pt x="124" y="208"/>
                  <a:pt x="124" y="208"/>
                  <a:pt x="124" y="208"/>
                </a:cubicBezTo>
                <a:lnTo>
                  <a:pt x="124" y="244"/>
                </a:lnTo>
                <a:close/>
                <a:moveTo>
                  <a:pt x="212" y="244"/>
                </a:moveTo>
                <a:cubicBezTo>
                  <a:pt x="212" y="251"/>
                  <a:pt x="207" y="256"/>
                  <a:pt x="200" y="256"/>
                </a:cubicBezTo>
                <a:cubicBezTo>
                  <a:pt x="193" y="256"/>
                  <a:pt x="188" y="251"/>
                  <a:pt x="188" y="244"/>
                </a:cubicBezTo>
                <a:cubicBezTo>
                  <a:pt x="188" y="144"/>
                  <a:pt x="188" y="144"/>
                  <a:pt x="188" y="144"/>
                </a:cubicBezTo>
                <a:cubicBezTo>
                  <a:pt x="212" y="144"/>
                  <a:pt x="212" y="144"/>
                  <a:pt x="212" y="144"/>
                </a:cubicBezTo>
                <a:lnTo>
                  <a:pt x="212" y="244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endParaRPr lang="id-ID">
              <a:solidFill>
                <a:prstClr val="black"/>
              </a:solidFill>
            </a:endParaRPr>
          </a:p>
        </p:txBody>
      </p:sp>
      <p:grpSp>
        <p:nvGrpSpPr>
          <p:cNvPr id="23" name="Group 280"/>
          <p:cNvGrpSpPr/>
          <p:nvPr/>
        </p:nvGrpSpPr>
        <p:grpSpPr>
          <a:xfrm>
            <a:off x="1039283" y="2942525"/>
            <a:ext cx="556042" cy="667692"/>
            <a:chOff x="2708276" y="2427288"/>
            <a:chExt cx="254000" cy="293687"/>
          </a:xfrm>
          <a:solidFill>
            <a:srgbClr val="C00000"/>
          </a:solidFill>
        </p:grpSpPr>
        <p:sp>
          <p:nvSpPr>
            <p:cNvPr id="24" name="Freeform 47"/>
            <p:cNvSpPr>
              <a:spLocks noEditPoints="1"/>
            </p:cNvSpPr>
            <p:nvPr/>
          </p:nvSpPr>
          <p:spPr bwMode="auto">
            <a:xfrm>
              <a:off x="2760663" y="2427288"/>
              <a:ext cx="146050" cy="73025"/>
            </a:xfrm>
            <a:custGeom>
              <a:avLst/>
              <a:gdLst/>
              <a:ahLst/>
              <a:cxnLst>
                <a:cxn ang="0">
                  <a:pos x="58" y="14"/>
                </a:cxn>
                <a:cxn ang="0">
                  <a:pos x="44" y="14"/>
                </a:cxn>
                <a:cxn ang="0">
                  <a:pos x="29" y="0"/>
                </a:cxn>
                <a:cxn ang="0">
                  <a:pos x="15" y="14"/>
                </a:cxn>
                <a:cxn ang="0">
                  <a:pos x="0" y="14"/>
                </a:cxn>
                <a:cxn ang="0">
                  <a:pos x="0" y="29"/>
                </a:cxn>
                <a:cxn ang="0">
                  <a:pos x="58" y="29"/>
                </a:cxn>
                <a:cxn ang="0">
                  <a:pos x="58" y="14"/>
                </a:cxn>
                <a:cxn ang="0">
                  <a:pos x="29" y="22"/>
                </a:cxn>
                <a:cxn ang="0">
                  <a:pos x="22" y="14"/>
                </a:cxn>
                <a:cxn ang="0">
                  <a:pos x="29" y="7"/>
                </a:cxn>
                <a:cxn ang="0">
                  <a:pos x="37" y="14"/>
                </a:cxn>
                <a:cxn ang="0">
                  <a:pos x="29" y="22"/>
                </a:cxn>
              </a:cxnLst>
              <a:rect l="0" t="0" r="r" b="b"/>
              <a:pathLst>
                <a:path w="58" h="29">
                  <a:moveTo>
                    <a:pt x="58" y="14"/>
                  </a:moveTo>
                  <a:cubicBezTo>
                    <a:pt x="44" y="14"/>
                    <a:pt x="44" y="14"/>
                    <a:pt x="44" y="14"/>
                  </a:cubicBezTo>
                  <a:cubicBezTo>
                    <a:pt x="44" y="6"/>
                    <a:pt x="37" y="0"/>
                    <a:pt x="29" y="0"/>
                  </a:cubicBezTo>
                  <a:cubicBezTo>
                    <a:pt x="21" y="0"/>
                    <a:pt x="15" y="6"/>
                    <a:pt x="15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58" y="29"/>
                    <a:pt x="58" y="29"/>
                    <a:pt x="58" y="29"/>
                  </a:cubicBezTo>
                  <a:lnTo>
                    <a:pt x="58" y="14"/>
                  </a:lnTo>
                  <a:close/>
                  <a:moveTo>
                    <a:pt x="29" y="22"/>
                  </a:moveTo>
                  <a:cubicBezTo>
                    <a:pt x="25" y="22"/>
                    <a:pt x="22" y="18"/>
                    <a:pt x="22" y="14"/>
                  </a:cubicBezTo>
                  <a:cubicBezTo>
                    <a:pt x="22" y="10"/>
                    <a:pt x="25" y="7"/>
                    <a:pt x="29" y="7"/>
                  </a:cubicBezTo>
                  <a:cubicBezTo>
                    <a:pt x="33" y="7"/>
                    <a:pt x="37" y="10"/>
                    <a:pt x="37" y="14"/>
                  </a:cubicBezTo>
                  <a:cubicBezTo>
                    <a:pt x="37" y="18"/>
                    <a:pt x="33" y="22"/>
                    <a:pt x="29" y="2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reeform 48"/>
            <p:cNvSpPr>
              <a:spLocks noEditPoints="1"/>
            </p:cNvSpPr>
            <p:nvPr/>
          </p:nvSpPr>
          <p:spPr bwMode="auto">
            <a:xfrm>
              <a:off x="2708276" y="2463800"/>
              <a:ext cx="254000" cy="257175"/>
            </a:xfrm>
            <a:custGeom>
              <a:avLst/>
              <a:gdLst/>
              <a:ahLst/>
              <a:cxnLst>
                <a:cxn ang="0">
                  <a:pos x="138" y="0"/>
                </a:cxn>
                <a:cxn ang="0">
                  <a:pos x="138" y="35"/>
                </a:cxn>
                <a:cxn ang="0">
                  <a:pos x="22" y="35"/>
                </a:cxn>
                <a:cxn ang="0">
                  <a:pos x="22" y="0"/>
                </a:cxn>
                <a:cxn ang="0">
                  <a:pos x="0" y="0"/>
                </a:cxn>
                <a:cxn ang="0">
                  <a:pos x="0" y="162"/>
                </a:cxn>
                <a:cxn ang="0">
                  <a:pos x="160" y="162"/>
                </a:cxn>
                <a:cxn ang="0">
                  <a:pos x="160" y="0"/>
                </a:cxn>
                <a:cxn ang="0">
                  <a:pos x="138" y="0"/>
                </a:cxn>
                <a:cxn ang="0">
                  <a:pos x="74" y="138"/>
                </a:cxn>
                <a:cxn ang="0">
                  <a:pos x="66" y="128"/>
                </a:cxn>
                <a:cxn ang="0">
                  <a:pos x="33" y="97"/>
                </a:cxn>
                <a:cxn ang="0">
                  <a:pos x="51" y="81"/>
                </a:cxn>
                <a:cxn ang="0">
                  <a:pos x="74" y="105"/>
                </a:cxn>
                <a:cxn ang="0">
                  <a:pos x="120" y="58"/>
                </a:cxn>
                <a:cxn ang="0">
                  <a:pos x="138" y="74"/>
                </a:cxn>
                <a:cxn ang="0">
                  <a:pos x="74" y="138"/>
                </a:cxn>
              </a:cxnLst>
              <a:rect l="0" t="0" r="r" b="b"/>
              <a:pathLst>
                <a:path w="160" h="162">
                  <a:moveTo>
                    <a:pt x="138" y="0"/>
                  </a:moveTo>
                  <a:lnTo>
                    <a:pt x="138" y="35"/>
                  </a:lnTo>
                  <a:lnTo>
                    <a:pt x="22" y="35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162"/>
                  </a:lnTo>
                  <a:lnTo>
                    <a:pt x="160" y="162"/>
                  </a:lnTo>
                  <a:lnTo>
                    <a:pt x="160" y="0"/>
                  </a:lnTo>
                  <a:lnTo>
                    <a:pt x="138" y="0"/>
                  </a:lnTo>
                  <a:close/>
                  <a:moveTo>
                    <a:pt x="74" y="138"/>
                  </a:moveTo>
                  <a:lnTo>
                    <a:pt x="66" y="128"/>
                  </a:lnTo>
                  <a:lnTo>
                    <a:pt x="33" y="97"/>
                  </a:lnTo>
                  <a:lnTo>
                    <a:pt x="51" y="81"/>
                  </a:lnTo>
                  <a:lnTo>
                    <a:pt x="74" y="105"/>
                  </a:lnTo>
                  <a:lnTo>
                    <a:pt x="120" y="58"/>
                  </a:lnTo>
                  <a:lnTo>
                    <a:pt x="138" y="74"/>
                  </a:lnTo>
                  <a:lnTo>
                    <a:pt x="74" y="1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7766093" y="2565699"/>
            <a:ext cx="5575825" cy="1397281"/>
          </a:xfrm>
          <a:prstGeom prst="rect">
            <a:avLst/>
          </a:prstGeom>
        </p:spPr>
        <p:txBody>
          <a:bodyPr wrap="square" lIns="88367" tIns="44184" rIns="88367" bIns="44184">
            <a:spAutoFit/>
          </a:bodyPr>
          <a:lstStyle/>
          <a:p>
            <a:pPr defTabSz="1007943">
              <a:spcBef>
                <a:spcPts val="580"/>
              </a:spcBef>
            </a:pPr>
            <a:r>
              <a:rPr lang="ru-RU" sz="20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Коды ОКВЭД:</a:t>
            </a:r>
          </a:p>
          <a:p>
            <a:pPr defTabSz="1007943">
              <a:spcBef>
                <a:spcPts val="580"/>
              </a:spcBef>
            </a:pPr>
            <a:r>
              <a:rPr lang="ru-RU" sz="20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торговля, транспорт, гостиницы, туризм, спорт, развлечения, образование, бытовое обслуживание</a:t>
            </a:r>
            <a:endParaRPr lang="ru-RU" sz="2000" b="1" dirty="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746791" y="4456126"/>
            <a:ext cx="5472608" cy="704784"/>
          </a:xfrm>
          <a:prstGeom prst="rect">
            <a:avLst/>
          </a:prstGeom>
        </p:spPr>
        <p:txBody>
          <a:bodyPr wrap="square" lIns="88367" tIns="44184" rIns="88367" bIns="44184">
            <a:spAutoFit/>
          </a:bodyPr>
          <a:lstStyle/>
          <a:p>
            <a:pPr defTabSz="1007943">
              <a:spcBef>
                <a:spcPts val="580"/>
              </a:spcBef>
            </a:pPr>
            <a:r>
              <a:rPr lang="ru-RU" sz="20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Арендодатели, предоставляющие имущество в аренду МСП</a:t>
            </a:r>
            <a:endParaRPr lang="ru-RU" sz="2000" b="1" dirty="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Group 284"/>
          <p:cNvGrpSpPr/>
          <p:nvPr/>
        </p:nvGrpSpPr>
        <p:grpSpPr>
          <a:xfrm>
            <a:off x="1006041" y="6137000"/>
            <a:ext cx="556041" cy="668190"/>
            <a:chOff x="4427538" y="1254125"/>
            <a:chExt cx="292100" cy="295275"/>
          </a:xfrm>
          <a:solidFill>
            <a:srgbClr val="C00000"/>
          </a:solidFill>
        </p:grpSpPr>
        <p:sp>
          <p:nvSpPr>
            <p:cNvPr id="36" name="Freeform 211"/>
            <p:cNvSpPr>
              <a:spLocks/>
            </p:cNvSpPr>
            <p:nvPr/>
          </p:nvSpPr>
          <p:spPr bwMode="auto">
            <a:xfrm>
              <a:off x="4471988" y="1287463"/>
              <a:ext cx="33338" cy="33338"/>
            </a:xfrm>
            <a:custGeom>
              <a:avLst/>
              <a:gdLst/>
              <a:ahLst/>
              <a:cxnLst>
                <a:cxn ang="0">
                  <a:pos x="12" y="7"/>
                </a:cxn>
                <a:cxn ang="0">
                  <a:pos x="7" y="2"/>
                </a:cxn>
                <a:cxn ang="0">
                  <a:pos x="2" y="2"/>
                </a:cxn>
                <a:cxn ang="0">
                  <a:pos x="2" y="7"/>
                </a:cxn>
                <a:cxn ang="0">
                  <a:pos x="7" y="12"/>
                </a:cxn>
                <a:cxn ang="0">
                  <a:pos x="12" y="12"/>
                </a:cxn>
                <a:cxn ang="0">
                  <a:pos x="12" y="7"/>
                </a:cxn>
              </a:cxnLst>
              <a:rect l="0" t="0" r="r" b="b"/>
              <a:pathLst>
                <a:path w="13" h="13">
                  <a:moveTo>
                    <a:pt x="12" y="7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5" y="0"/>
                    <a:pt x="3" y="0"/>
                    <a:pt x="2" y="2"/>
                  </a:cubicBezTo>
                  <a:cubicBezTo>
                    <a:pt x="0" y="3"/>
                    <a:pt x="0" y="6"/>
                    <a:pt x="2" y="7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3"/>
                    <a:pt x="10" y="13"/>
                    <a:pt x="12" y="12"/>
                  </a:cubicBezTo>
                  <a:cubicBezTo>
                    <a:pt x="13" y="11"/>
                    <a:pt x="13" y="8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reeform 212"/>
            <p:cNvSpPr>
              <a:spLocks/>
            </p:cNvSpPr>
            <p:nvPr/>
          </p:nvSpPr>
          <p:spPr bwMode="auto">
            <a:xfrm>
              <a:off x="4427538" y="1382713"/>
              <a:ext cx="34925" cy="19050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4" y="7"/>
                </a:cxn>
                <a:cxn ang="0">
                  <a:pos x="11" y="7"/>
                </a:cxn>
                <a:cxn ang="0">
                  <a:pos x="14" y="4"/>
                </a:cxn>
                <a:cxn ang="0">
                  <a:pos x="11" y="0"/>
                </a:cxn>
              </a:cxnLst>
              <a:rect l="0" t="0" r="r" b="b"/>
              <a:pathLst>
                <a:path w="14" h="7">
                  <a:moveTo>
                    <a:pt x="1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3" y="7"/>
                    <a:pt x="14" y="6"/>
                    <a:pt x="14" y="4"/>
                  </a:cubicBezTo>
                  <a:cubicBezTo>
                    <a:pt x="14" y="2"/>
                    <a:pt x="13" y="0"/>
                    <a:pt x="1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reeform 213"/>
            <p:cNvSpPr>
              <a:spLocks/>
            </p:cNvSpPr>
            <p:nvPr/>
          </p:nvSpPr>
          <p:spPr bwMode="auto">
            <a:xfrm>
              <a:off x="4684713" y="1401763"/>
              <a:ext cx="34925" cy="1905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" y="0"/>
                </a:cxn>
                <a:cxn ang="0">
                  <a:pos x="0" y="4"/>
                </a:cxn>
                <a:cxn ang="0">
                  <a:pos x="3" y="8"/>
                </a:cxn>
                <a:cxn ang="0">
                  <a:pos x="10" y="8"/>
                </a:cxn>
                <a:cxn ang="0">
                  <a:pos x="14" y="4"/>
                </a:cxn>
                <a:cxn ang="0">
                  <a:pos x="10" y="0"/>
                </a:cxn>
              </a:cxnLst>
              <a:rect l="0" t="0" r="r" b="b"/>
              <a:pathLst>
                <a:path w="14" h="8">
                  <a:moveTo>
                    <a:pt x="1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2" y="8"/>
                    <a:pt x="14" y="6"/>
                    <a:pt x="14" y="4"/>
                  </a:cubicBezTo>
                  <a:cubicBezTo>
                    <a:pt x="14" y="2"/>
                    <a:pt x="12" y="0"/>
                    <a:pt x="1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reeform 214"/>
            <p:cNvSpPr>
              <a:spLocks/>
            </p:cNvSpPr>
            <p:nvPr/>
          </p:nvSpPr>
          <p:spPr bwMode="auto">
            <a:xfrm>
              <a:off x="4654551" y="1303338"/>
              <a:ext cx="31750" cy="31750"/>
            </a:xfrm>
            <a:custGeom>
              <a:avLst/>
              <a:gdLst/>
              <a:ahLst/>
              <a:cxnLst>
                <a:cxn ang="0">
                  <a:pos x="12" y="1"/>
                </a:cxn>
                <a:cxn ang="0">
                  <a:pos x="6" y="1"/>
                </a:cxn>
                <a:cxn ang="0">
                  <a:pos x="1" y="6"/>
                </a:cxn>
                <a:cxn ang="0">
                  <a:pos x="1" y="11"/>
                </a:cxn>
                <a:cxn ang="0">
                  <a:pos x="6" y="11"/>
                </a:cxn>
                <a:cxn ang="0">
                  <a:pos x="12" y="6"/>
                </a:cxn>
                <a:cxn ang="0">
                  <a:pos x="12" y="1"/>
                </a:cxn>
              </a:cxnLst>
              <a:rect l="0" t="0" r="r" b="b"/>
              <a:pathLst>
                <a:path w="13" h="13">
                  <a:moveTo>
                    <a:pt x="12" y="1"/>
                  </a:moveTo>
                  <a:cubicBezTo>
                    <a:pt x="10" y="0"/>
                    <a:pt x="8" y="0"/>
                    <a:pt x="6" y="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10"/>
                    <a:pt x="1" y="11"/>
                  </a:cubicBezTo>
                  <a:cubicBezTo>
                    <a:pt x="3" y="13"/>
                    <a:pt x="5" y="13"/>
                    <a:pt x="6" y="1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5"/>
                    <a:pt x="13" y="2"/>
                    <a:pt x="1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reeform 215"/>
            <p:cNvSpPr>
              <a:spLocks/>
            </p:cNvSpPr>
            <p:nvPr/>
          </p:nvSpPr>
          <p:spPr bwMode="auto">
            <a:xfrm>
              <a:off x="4573588" y="1254125"/>
              <a:ext cx="17463" cy="38100"/>
            </a:xfrm>
            <a:custGeom>
              <a:avLst/>
              <a:gdLst/>
              <a:ahLst/>
              <a:cxnLst>
                <a:cxn ang="0">
                  <a:pos x="4" y="15"/>
                </a:cxn>
                <a:cxn ang="0">
                  <a:pos x="6" y="14"/>
                </a:cxn>
                <a:cxn ang="0">
                  <a:pos x="7" y="11"/>
                </a:cxn>
                <a:cxn ang="0">
                  <a:pos x="7" y="4"/>
                </a:cxn>
                <a:cxn ang="0">
                  <a:pos x="4" y="0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11"/>
                </a:cxn>
                <a:cxn ang="0">
                  <a:pos x="4" y="15"/>
                </a:cxn>
              </a:cxnLst>
              <a:rect l="0" t="0" r="r" b="b"/>
              <a:pathLst>
                <a:path w="7" h="15">
                  <a:moveTo>
                    <a:pt x="4" y="15"/>
                  </a:moveTo>
                  <a:cubicBezTo>
                    <a:pt x="5" y="15"/>
                    <a:pt x="6" y="14"/>
                    <a:pt x="6" y="14"/>
                  </a:cubicBezTo>
                  <a:cubicBezTo>
                    <a:pt x="7" y="13"/>
                    <a:pt x="7" y="12"/>
                    <a:pt x="7" y="1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1" y="1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2" y="15"/>
                    <a:pt x="4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reeform 216"/>
            <p:cNvSpPr>
              <a:spLocks noEditPoints="1"/>
            </p:cNvSpPr>
            <p:nvPr/>
          </p:nvSpPr>
          <p:spPr bwMode="auto">
            <a:xfrm>
              <a:off x="4500563" y="1327150"/>
              <a:ext cx="146050" cy="166688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0" y="29"/>
                </a:cxn>
                <a:cxn ang="0">
                  <a:pos x="14" y="54"/>
                </a:cxn>
                <a:cxn ang="0">
                  <a:pos x="14" y="66"/>
                </a:cxn>
                <a:cxn ang="0">
                  <a:pos x="44" y="66"/>
                </a:cxn>
                <a:cxn ang="0">
                  <a:pos x="44" y="54"/>
                </a:cxn>
                <a:cxn ang="0">
                  <a:pos x="58" y="29"/>
                </a:cxn>
                <a:cxn ang="0">
                  <a:pos x="29" y="0"/>
                </a:cxn>
                <a:cxn ang="0">
                  <a:pos x="40" y="48"/>
                </a:cxn>
                <a:cxn ang="0">
                  <a:pos x="36" y="50"/>
                </a:cxn>
                <a:cxn ang="0">
                  <a:pos x="36" y="54"/>
                </a:cxn>
                <a:cxn ang="0">
                  <a:pos x="36" y="58"/>
                </a:cxn>
                <a:cxn ang="0">
                  <a:pos x="22" y="58"/>
                </a:cxn>
                <a:cxn ang="0">
                  <a:pos x="22" y="54"/>
                </a:cxn>
                <a:cxn ang="0">
                  <a:pos x="22" y="50"/>
                </a:cxn>
                <a:cxn ang="0">
                  <a:pos x="18" y="48"/>
                </a:cxn>
                <a:cxn ang="0">
                  <a:pos x="7" y="29"/>
                </a:cxn>
                <a:cxn ang="0">
                  <a:pos x="29" y="8"/>
                </a:cxn>
                <a:cxn ang="0">
                  <a:pos x="51" y="29"/>
                </a:cxn>
                <a:cxn ang="0">
                  <a:pos x="40" y="48"/>
                </a:cxn>
              </a:cxnLst>
              <a:rect l="0" t="0" r="r" b="b"/>
              <a:pathLst>
                <a:path w="58" h="66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0"/>
                    <a:pt x="6" y="49"/>
                    <a:pt x="14" y="54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52" y="49"/>
                    <a:pt x="58" y="40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lose/>
                  <a:moveTo>
                    <a:pt x="40" y="48"/>
                  </a:moveTo>
                  <a:cubicBezTo>
                    <a:pt x="36" y="50"/>
                    <a:pt x="36" y="50"/>
                    <a:pt x="36" y="50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1" y="44"/>
                    <a:pt x="7" y="37"/>
                    <a:pt x="7" y="29"/>
                  </a:cubicBezTo>
                  <a:cubicBezTo>
                    <a:pt x="7" y="17"/>
                    <a:pt x="17" y="8"/>
                    <a:pt x="29" y="8"/>
                  </a:cubicBezTo>
                  <a:cubicBezTo>
                    <a:pt x="41" y="8"/>
                    <a:pt x="51" y="17"/>
                    <a:pt x="51" y="29"/>
                  </a:cubicBezTo>
                  <a:cubicBezTo>
                    <a:pt x="51" y="37"/>
                    <a:pt x="47" y="44"/>
                    <a:pt x="40" y="4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reeform 217"/>
            <p:cNvSpPr>
              <a:spLocks/>
            </p:cNvSpPr>
            <p:nvPr/>
          </p:nvSpPr>
          <p:spPr bwMode="auto">
            <a:xfrm>
              <a:off x="4535488" y="1511300"/>
              <a:ext cx="76200" cy="3810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8" y="7"/>
                </a:cxn>
                <a:cxn ang="0">
                  <a:pos x="8" y="8"/>
                </a:cxn>
                <a:cxn ang="0">
                  <a:pos x="15" y="15"/>
                </a:cxn>
                <a:cxn ang="0">
                  <a:pos x="22" y="8"/>
                </a:cxn>
                <a:cxn ang="0">
                  <a:pos x="22" y="7"/>
                </a:cxn>
                <a:cxn ang="0">
                  <a:pos x="30" y="7"/>
                </a:cxn>
                <a:cxn ang="0">
                  <a:pos x="30" y="0"/>
                </a:cxn>
                <a:cxn ang="0">
                  <a:pos x="0" y="0"/>
                </a:cxn>
                <a:cxn ang="0">
                  <a:pos x="0" y="7"/>
                </a:cxn>
              </a:cxnLst>
              <a:rect l="0" t="0" r="r" b="b"/>
              <a:pathLst>
                <a:path w="30" h="15">
                  <a:moveTo>
                    <a:pt x="0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12"/>
                    <a:pt x="11" y="15"/>
                    <a:pt x="15" y="15"/>
                  </a:cubicBezTo>
                  <a:cubicBezTo>
                    <a:pt x="19" y="15"/>
                    <a:pt x="22" y="12"/>
                    <a:pt x="22" y="8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7776641" y="6130722"/>
            <a:ext cx="5472608" cy="781728"/>
          </a:xfrm>
          <a:prstGeom prst="rect">
            <a:avLst/>
          </a:prstGeom>
        </p:spPr>
        <p:txBody>
          <a:bodyPr wrap="square" lIns="88367" tIns="44184" rIns="88367" bIns="44184">
            <a:spAutoFit/>
          </a:bodyPr>
          <a:lstStyle/>
          <a:p>
            <a:pPr defTabSz="1007943">
              <a:spcBef>
                <a:spcPts val="580"/>
              </a:spcBef>
            </a:pPr>
            <a:r>
              <a:rPr lang="ru-RU" sz="20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Расширение видов деятельности</a:t>
            </a:r>
          </a:p>
          <a:p>
            <a:pPr defTabSz="1007943">
              <a:spcBef>
                <a:spcPts val="580"/>
              </a:spcBef>
            </a:pPr>
            <a:r>
              <a:rPr lang="ru-RU" sz="20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налога до 250 руб./</a:t>
            </a:r>
            <a:r>
              <a:rPr lang="ru-RU" sz="2000" b="1" dirty="0" err="1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</a:t>
            </a:r>
            <a:endParaRPr lang="ru-RU" sz="2000" b="1" dirty="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https://i.pinimg.com/736x/39/29/60/3929602c23fb3f4ac76aa5de0c8bdbb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09" y="252464"/>
            <a:ext cx="1431489" cy="135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3"/>
          <a:srcRect l="82864"/>
          <a:stretch/>
        </p:blipFill>
        <p:spPr>
          <a:xfrm>
            <a:off x="12350966" y="0"/>
            <a:ext cx="1001500" cy="16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76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zen_doc/51081/pub_5b1ed15f51aa4db26b94a208_5b1ed191ef8155e5f35d21dd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289" y="2124670"/>
            <a:ext cx="3385413" cy="441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68668" y="746131"/>
            <a:ext cx="1895475" cy="250825"/>
          </a:xfrm>
          <a:prstGeom prst="rect">
            <a:avLst/>
          </a:prstGeom>
        </p:spPr>
        <p:txBody>
          <a:bodyPr lIns="0" tIns="0" rIns="0" bIns="0"/>
          <a:lstStyle/>
          <a:p>
            <a:pPr algn="just" fontAlgn="auto">
              <a:lnSpc>
                <a:spcPts val="947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" sz="800" cap="small" dirty="0">
              <a:solidFill>
                <a:srgbClr val="52201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681" y="436564"/>
            <a:ext cx="1604963" cy="781050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000" b="1" dirty="0">
              <a:solidFill>
                <a:srgbClr val="522015"/>
              </a:solidFill>
              <a:latin typeface="Verdana"/>
            </a:endParaRPr>
          </a:p>
        </p:txBody>
      </p:sp>
      <p:sp>
        <p:nvSpPr>
          <p:cNvPr id="8196" name="Прямоугольник 5"/>
          <p:cNvSpPr>
            <a:spLocks noChangeArrowheads="1"/>
          </p:cNvSpPr>
          <p:nvPr/>
        </p:nvSpPr>
        <p:spPr bwMode="auto">
          <a:xfrm>
            <a:off x="8542341" y="3090863"/>
            <a:ext cx="4424361" cy="169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304670">
              <a:lnSpc>
                <a:spcPts val="2038"/>
              </a:lnSpc>
              <a:spcAft>
                <a:spcPts val="10496"/>
              </a:spcAft>
            </a:pPr>
            <a:endParaRPr lang="ru-RU" sz="1700">
              <a:solidFill>
                <a:srgbClr val="231F20"/>
              </a:solidFill>
              <a:latin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5566" y="7011990"/>
            <a:ext cx="206376" cy="201612"/>
          </a:xfrm>
          <a:prstGeom prst="rect">
            <a:avLst/>
          </a:prstGeom>
        </p:spPr>
        <p:txBody>
          <a:bodyPr wrap="none"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200" b="1" spc="-101" dirty="0">
              <a:solidFill>
                <a:srgbClr val="EA4F3A"/>
              </a:solidFill>
              <a:latin typeface="Segoe UI"/>
            </a:endParaRPr>
          </a:p>
        </p:txBody>
      </p:sp>
      <p:sp>
        <p:nvSpPr>
          <p:cNvPr id="8198" name="Прямоугольник 7"/>
          <p:cNvSpPr>
            <a:spLocks noChangeArrowheads="1"/>
          </p:cNvSpPr>
          <p:nvPr/>
        </p:nvSpPr>
        <p:spPr bwMode="auto">
          <a:xfrm>
            <a:off x="8783641" y="6818312"/>
            <a:ext cx="3743324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224"/>
              </a:lnSpc>
              <a:spcBef>
                <a:spcPts val="10496"/>
              </a:spcBef>
            </a:pPr>
            <a:endParaRPr lang="ru-RU" sz="1000">
              <a:solidFill>
                <a:srgbClr val="CE9A6C"/>
              </a:solidFill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0419" y="170904"/>
            <a:ext cx="13269062" cy="826052"/>
          </a:xfrm>
          <a:prstGeom prst="rect">
            <a:avLst/>
          </a:prstGeom>
          <a:solidFill>
            <a:srgbClr val="F5F1EA"/>
          </a:solidFill>
        </p:spPr>
        <p:txBody>
          <a:bodyPr lIns="0" tIns="0" rIns="0" bIns="0" anchor="ctr" anchorCtr="0"/>
          <a:lstStyle/>
          <a:p>
            <a:pPr>
              <a:spcBef>
                <a:spcPts val="5248"/>
              </a:spcBef>
              <a:spcAft>
                <a:spcPts val="838"/>
              </a:spcAft>
              <a:defRPr/>
            </a:pPr>
            <a:endParaRPr lang="ru-RU" sz="4000" b="1" spc="-50" dirty="0">
              <a:solidFill>
                <a:srgbClr val="FF0000"/>
              </a:solidFill>
              <a:latin typeface="Calibri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50" dirty="0" smtClean="0">
                <a:solidFill>
                  <a:srgbClr val="C00000"/>
                </a:solidFill>
                <a:latin typeface="Calibri"/>
              </a:rPr>
              <a:t>ЕНВД</a:t>
            </a:r>
            <a:r>
              <a:rPr lang="ru-RU" sz="3600" b="1" spc="-50" dirty="0">
                <a:solidFill>
                  <a:srgbClr val="C00000"/>
                </a:solidFill>
                <a:latin typeface="Calibri"/>
              </a:rPr>
              <a:t> </a:t>
            </a:r>
            <a:r>
              <a:rPr lang="ru-RU" sz="3600" b="1" spc="-50" dirty="0" smtClean="0">
                <a:solidFill>
                  <a:srgbClr val="C00000"/>
                </a:solidFill>
                <a:latin typeface="Calibri"/>
              </a:rPr>
              <a:t>- СНИЖЕНИЕ КОЭФФИЦИЕНТА К2</a:t>
            </a:r>
            <a:endParaRPr lang="ru-RU" sz="4800" b="1" spc="-50" dirty="0">
              <a:solidFill>
                <a:srgbClr val="C00000"/>
              </a:solidFill>
              <a:latin typeface="Calibri"/>
            </a:endParaRPr>
          </a:p>
          <a:p>
            <a:pPr>
              <a:defRPr/>
            </a:pPr>
            <a:endParaRPr lang="ru-RU" sz="4000" b="1" spc="-5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8202" name="Rectangle 1"/>
          <p:cNvSpPr>
            <a:spLocks noChangeArrowheads="1"/>
          </p:cNvSpPr>
          <p:nvPr/>
        </p:nvSpPr>
        <p:spPr bwMode="auto">
          <a:xfrm>
            <a:off x="3762377" y="3460707"/>
            <a:ext cx="184598" cy="37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01" tIns="45701" rIns="91401" bIns="45701" anchor="ctr">
            <a:spAutoFit/>
          </a:bodyPr>
          <a:lstStyle/>
          <a:p>
            <a:endParaRPr lang="ru-RU" altLang="ru-RU">
              <a:solidFill>
                <a:prstClr val="black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10419" y="996956"/>
            <a:ext cx="13450718" cy="0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82864"/>
          <a:stretch/>
        </p:blipFill>
        <p:spPr>
          <a:xfrm>
            <a:off x="12579003" y="108033"/>
            <a:ext cx="533652" cy="724395"/>
          </a:xfrm>
          <a:prstGeom prst="rect">
            <a:avLst/>
          </a:prstGeom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490617"/>
              </p:ext>
            </p:extLst>
          </p:nvPr>
        </p:nvGraphicFramePr>
        <p:xfrm>
          <a:off x="215802" y="1044550"/>
          <a:ext cx="13345334" cy="6612480"/>
        </p:xfrm>
        <a:graphic>
          <a:graphicData uri="http://schemas.openxmlformats.org/drawingml/2006/table">
            <a:tbl>
              <a:tblPr/>
              <a:tblGrid>
                <a:gridCol w="2446644"/>
                <a:gridCol w="3169979"/>
                <a:gridCol w="7728711"/>
              </a:tblGrid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Бокситогорский</a:t>
                      </a:r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2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50 %</a:t>
                      </a:r>
                      <a:endParaRPr lang="ru-RU" sz="2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быт. услуги, общепит, </a:t>
                      </a:r>
                      <a:r>
                        <a:rPr lang="ru-RU" sz="22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розн</a:t>
                      </a:r>
                      <a:r>
                        <a:rPr lang="ru-RU" sz="2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торговля </a:t>
                      </a:r>
                      <a:r>
                        <a:rPr lang="ru-RU" sz="22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непрод</a:t>
                      </a:r>
                      <a:r>
                        <a:rPr lang="ru-RU" sz="2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., гостевые дома</a:t>
                      </a:r>
                      <a:endParaRPr lang="ru-RU" sz="2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9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Волосовский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2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25% </a:t>
                      </a:r>
                      <a:endParaRPr lang="ru-RU" sz="2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пострадавшие сферы</a:t>
                      </a:r>
                      <a:endParaRPr lang="ru-RU" sz="2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9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Волховский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2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от 10% до 50%</a:t>
                      </a:r>
                      <a:endParaRPr lang="ru-RU" sz="2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пострадавшие сферы</a:t>
                      </a:r>
                      <a:endParaRPr lang="ru-RU" sz="2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22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Всеволожский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снижение  единого налога </a:t>
                      </a:r>
                    </a:p>
                    <a:p>
                      <a:pPr algn="ctr" fontAlgn="ctr"/>
                      <a:r>
                        <a:rPr kumimoji="0" lang="ru-RU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 с 15% до 7.5%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пострадавшие </a:t>
                      </a: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сферы</a:t>
                      </a:r>
                      <a:endParaRPr lang="ru-RU" sz="2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9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Выборгский 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2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50% </a:t>
                      </a:r>
                      <a:endParaRPr lang="ru-RU" sz="2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ru-RU" sz="2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пострадавшие </a:t>
                      </a: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сферы</a:t>
                      </a:r>
                      <a:r>
                        <a:rPr lang="ru-RU" sz="22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 </a:t>
                      </a:r>
                      <a:endParaRPr lang="ru-RU" sz="2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9184">
                <a:tc>
                  <a:txBody>
                    <a:bodyPr/>
                    <a:lstStyle>
                      <a:lvl1pPr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>
                        <a:defRPr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20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Гатчинский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50% </a:t>
                      </a:r>
                      <a:endParaRPr lang="ru-RU" sz="2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Times New Roman"/>
                          <a:cs typeface="+mn-cs"/>
                        </a:rPr>
                        <a:t>все субъекты МСП</a:t>
                      </a:r>
                      <a:endParaRPr lang="ru-RU" sz="2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9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Кингисеппский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80%</a:t>
                      </a:r>
                      <a:endParaRPr lang="ru-RU" sz="2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пострадавшие </a:t>
                      </a: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сферы</a:t>
                      </a:r>
                      <a:endParaRPr lang="ru-RU" sz="22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9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Киришский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10% </a:t>
                      </a:r>
                      <a:endParaRPr lang="ru-RU" sz="22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пострадавшие </a:t>
                      </a: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сферы</a:t>
                      </a:r>
                      <a:endParaRPr lang="ru-RU" sz="22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9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Кировский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снижение  единого налога </a:t>
                      </a:r>
                    </a:p>
                    <a:p>
                      <a:pPr algn="ctr" fontAlgn="ctr"/>
                      <a:r>
                        <a:rPr kumimoji="0" lang="ru-RU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 с 15% до 10%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пострадавшие </a:t>
                      </a: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сферы</a:t>
                      </a:r>
                      <a:endParaRPr lang="ru-RU" sz="2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64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Лодейнопольский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2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10%</a:t>
                      </a:r>
                      <a:endParaRPr lang="ru-RU" sz="20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 </a:t>
                      </a: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пострадавшие </a:t>
                      </a: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сферы</a:t>
                      </a:r>
                      <a:endParaRPr lang="ru-RU" sz="22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64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Ломоносовский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10%</a:t>
                      </a:r>
                      <a:endParaRPr lang="ru-RU" sz="20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457200" algn="l"/>
                        </a:tabLst>
                        <a:defRPr/>
                      </a:pPr>
                      <a:r>
                        <a:rPr lang="ru-RU" sz="2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Парикмахерские, бани, ремонт комп, НХП, общепит, гост. дома</a:t>
                      </a: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9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Лужский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2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75% </a:t>
                      </a:r>
                      <a:endParaRPr lang="ru-RU" sz="20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пострадавшие сферы</a:t>
                      </a:r>
                      <a:endParaRPr lang="ru-RU" sz="22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9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Подпорожский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2000" b="1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  <a:endParaRPr lang="ru-RU" sz="20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пострадавшие сферы</a:t>
                      </a:r>
                      <a:endParaRPr lang="ru-RU" sz="22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14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Приозерский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снижение  единого налога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 15% до 7,5% 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потребкооперация</a:t>
                      </a:r>
                      <a:endParaRPr lang="ru-RU" sz="2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9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Сланцевский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2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 </a:t>
                      </a:r>
                      <a:endParaRPr lang="ru-RU" sz="20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пострадавшие сферы</a:t>
                      </a:r>
                      <a:endParaRPr lang="ru-RU" sz="22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9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Тихвинский</a:t>
                      </a:r>
                      <a:r>
                        <a:rPr lang="ru-RU" sz="2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2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10% </a:t>
                      </a:r>
                      <a:endParaRPr lang="ru-RU" sz="20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+mn-cs"/>
                        </a:rPr>
                        <a:t>пострадавшие </a:t>
                      </a:r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сферы</a:t>
                      </a:r>
                      <a:endParaRPr lang="ru-RU" sz="22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02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Тосненский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10 %</a:t>
                      </a:r>
                      <a:endParaRPr lang="ru-RU" sz="20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пострадавшие сферы</a:t>
                      </a: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9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Сосновоборский</a:t>
                      </a:r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2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от 30 до 50%</a:t>
                      </a:r>
                      <a:endParaRPr lang="ru-RU" sz="2000" b="1" i="0" u="none" strike="noStrike" dirty="0">
                        <a:solidFill>
                          <a:srgbClr val="0070C0"/>
                        </a:solidFill>
                        <a:effectLst/>
                        <a:latin typeface="+mn-lt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kumimoji="0" lang="ru-RU" sz="2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общепит, бытовые услуги</a:t>
                      </a:r>
                      <a:endParaRPr lang="ru-RU" sz="2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6680" marR="6680" marT="668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717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ятиугольник 32"/>
          <p:cNvSpPr/>
          <p:nvPr/>
        </p:nvSpPr>
        <p:spPr>
          <a:xfrm>
            <a:off x="696869" y="4710118"/>
            <a:ext cx="6476730" cy="1000132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 </a:t>
            </a:r>
            <a:r>
              <a:rPr lang="ru-RU" sz="2400" dirty="0" smtClean="0">
                <a:solidFill>
                  <a:schemeClr val="tx1"/>
                </a:solidFill>
              </a:rPr>
              <a:t>    </a:t>
            </a:r>
            <a:r>
              <a:rPr lang="ru-RU" sz="2800" b="1" dirty="0" smtClean="0">
                <a:solidFill>
                  <a:schemeClr val="tx1"/>
                </a:solidFill>
                <a:latin typeface="Arial Narrow" pitchFamily="34" charset="0"/>
              </a:rPr>
              <a:t>Туристическая сфера и 	социальный бизнес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839745" y="1924036"/>
            <a:ext cx="6429420" cy="1071570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algn="ctr"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chemeClr val="tx1"/>
                </a:solidFill>
                <a:latin typeface="Arial Narrow" pitchFamily="34" charset="0"/>
              </a:rPr>
              <a:t>  Упрощение процедуры</a:t>
            </a:r>
          </a:p>
          <a:p>
            <a:pPr algn="ctr"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chemeClr val="tx1"/>
                </a:solidFill>
                <a:latin typeface="Arial Narrow" pitchFamily="34" charset="0"/>
              </a:rPr>
              <a:t>получения в 2020 году </a:t>
            </a:r>
            <a:endParaRPr lang="ru-RU" sz="2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30" name="Пятиугольник 29"/>
          <p:cNvSpPr/>
          <p:nvPr/>
        </p:nvSpPr>
        <p:spPr>
          <a:xfrm>
            <a:off x="839745" y="3352796"/>
            <a:ext cx="6405292" cy="1000132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marL="355600" algn="ctr"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chemeClr val="tx1"/>
                </a:solidFill>
                <a:latin typeface="Arial Narrow" pitchFamily="34" charset="0"/>
              </a:rPr>
              <a:t>Возмещение  процентов </a:t>
            </a:r>
          </a:p>
          <a:p>
            <a:pPr marL="355600" algn="ctr"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chemeClr val="tx1"/>
                </a:solidFill>
                <a:latin typeface="Arial Narrow" pitchFamily="34" charset="0"/>
              </a:rPr>
              <a:t>по кредитам</a:t>
            </a:r>
            <a:endParaRPr lang="ru-RU" sz="2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68669" y="746130"/>
            <a:ext cx="1895475" cy="250825"/>
          </a:xfrm>
          <a:prstGeom prst="rect">
            <a:avLst/>
          </a:prstGeom>
        </p:spPr>
        <p:txBody>
          <a:bodyPr lIns="0" tIns="0" rIns="0" bIns="0"/>
          <a:lstStyle/>
          <a:p>
            <a:pPr algn="just" fontAlgn="auto">
              <a:lnSpc>
                <a:spcPts val="947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" sz="800" cap="small" dirty="0">
              <a:solidFill>
                <a:srgbClr val="52201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680" y="436564"/>
            <a:ext cx="1604963" cy="781050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100" b="1" dirty="0">
              <a:solidFill>
                <a:srgbClr val="522015"/>
              </a:solidFill>
              <a:latin typeface="Verdan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5566" y="7011989"/>
            <a:ext cx="206376" cy="201612"/>
          </a:xfrm>
          <a:prstGeom prst="rect">
            <a:avLst/>
          </a:prstGeom>
        </p:spPr>
        <p:txBody>
          <a:bodyPr wrap="none"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200" b="1" spc="-101" dirty="0">
              <a:solidFill>
                <a:srgbClr val="EA4F3A"/>
              </a:solidFill>
              <a:latin typeface="Segoe UI"/>
            </a:endParaRPr>
          </a:p>
        </p:txBody>
      </p:sp>
      <p:sp>
        <p:nvSpPr>
          <p:cNvPr id="8198" name="Прямоугольник 7"/>
          <p:cNvSpPr>
            <a:spLocks noChangeArrowheads="1"/>
          </p:cNvSpPr>
          <p:nvPr/>
        </p:nvSpPr>
        <p:spPr bwMode="auto">
          <a:xfrm>
            <a:off x="8783639" y="6818312"/>
            <a:ext cx="3743324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223"/>
              </a:lnSpc>
              <a:spcBef>
                <a:spcPts val="10496"/>
              </a:spcBef>
            </a:pPr>
            <a:endParaRPr lang="ru-RU" sz="1100">
              <a:solidFill>
                <a:srgbClr val="CE9A6C"/>
              </a:solidFill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9090" y="252463"/>
            <a:ext cx="13033376" cy="1440161"/>
          </a:xfrm>
          <a:prstGeom prst="rect">
            <a:avLst/>
          </a:prstGeom>
          <a:solidFill>
            <a:srgbClr val="F5F1EA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 anchorCtr="0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50" dirty="0" smtClean="0">
                <a:solidFill>
                  <a:srgbClr val="C00000"/>
                </a:solidFill>
                <a:latin typeface="Calibri"/>
              </a:rPr>
              <a:t>СУБСИДИИ ДЛЯ СУБЪЕКТОВ МСП</a:t>
            </a:r>
            <a:endParaRPr lang="ru-RU" sz="3600" b="1" spc="-50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19090" y="1692624"/>
            <a:ext cx="13033376" cy="1"/>
          </a:xfrm>
          <a:prstGeom prst="line">
            <a:avLst/>
          </a:prstGeom>
          <a:noFill/>
          <a:ln w="76200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8" name="Freeform 62"/>
          <p:cNvSpPr>
            <a:spLocks noEditPoints="1"/>
          </p:cNvSpPr>
          <p:nvPr/>
        </p:nvSpPr>
        <p:spPr bwMode="auto">
          <a:xfrm>
            <a:off x="886655" y="3495672"/>
            <a:ext cx="553282" cy="527701"/>
          </a:xfrm>
          <a:custGeom>
            <a:avLst/>
            <a:gdLst>
              <a:gd name="T0" fmla="*/ 644080984 w 256"/>
              <a:gd name="T1" fmla="*/ 610151003 h 232"/>
              <a:gd name="T2" fmla="*/ 591286129 w 256"/>
              <a:gd name="T3" fmla="*/ 610151003 h 232"/>
              <a:gd name="T4" fmla="*/ 591286129 w 256"/>
              <a:gd name="T5" fmla="*/ 357674222 h 232"/>
              <a:gd name="T6" fmla="*/ 591286129 w 256"/>
              <a:gd name="T7" fmla="*/ 157797785 h 232"/>
              <a:gd name="T8" fmla="*/ 644080984 w 256"/>
              <a:gd name="T9" fmla="*/ 157797785 h 232"/>
              <a:gd name="T10" fmla="*/ 675756272 w 256"/>
              <a:gd name="T11" fmla="*/ 189357991 h 232"/>
              <a:gd name="T12" fmla="*/ 675756272 w 256"/>
              <a:gd name="T13" fmla="*/ 389234428 h 232"/>
              <a:gd name="T14" fmla="*/ 675756272 w 256"/>
              <a:gd name="T15" fmla="*/ 515472007 h 232"/>
              <a:gd name="T16" fmla="*/ 675756272 w 256"/>
              <a:gd name="T17" fmla="*/ 578590797 h 232"/>
              <a:gd name="T18" fmla="*/ 644080984 w 256"/>
              <a:gd name="T19" fmla="*/ 610151003 h 232"/>
              <a:gd name="T20" fmla="*/ 116145432 w 256"/>
              <a:gd name="T21" fmla="*/ 610151003 h 232"/>
              <a:gd name="T22" fmla="*/ 116145432 w 256"/>
              <a:gd name="T23" fmla="*/ 357674222 h 232"/>
              <a:gd name="T24" fmla="*/ 116145432 w 256"/>
              <a:gd name="T25" fmla="*/ 347154154 h 232"/>
              <a:gd name="T26" fmla="*/ 116145432 w 256"/>
              <a:gd name="T27" fmla="*/ 157797785 h 232"/>
              <a:gd name="T28" fmla="*/ 179497633 w 256"/>
              <a:gd name="T29" fmla="*/ 157797785 h 232"/>
              <a:gd name="T30" fmla="*/ 337878948 w 256"/>
              <a:gd name="T31" fmla="*/ 0 h 232"/>
              <a:gd name="T32" fmla="*/ 496258639 w 256"/>
              <a:gd name="T33" fmla="*/ 157797785 h 232"/>
              <a:gd name="T34" fmla="*/ 559610840 w 256"/>
              <a:gd name="T35" fmla="*/ 157797785 h 232"/>
              <a:gd name="T36" fmla="*/ 559610840 w 256"/>
              <a:gd name="T37" fmla="*/ 357674222 h 232"/>
              <a:gd name="T38" fmla="*/ 559610840 w 256"/>
              <a:gd name="T39" fmla="*/ 610151003 h 232"/>
              <a:gd name="T40" fmla="*/ 116145432 w 256"/>
              <a:gd name="T41" fmla="*/ 610151003 h 232"/>
              <a:gd name="T42" fmla="*/ 337878948 w 256"/>
              <a:gd name="T43" fmla="*/ 63118790 h 232"/>
              <a:gd name="T44" fmla="*/ 242849834 w 256"/>
              <a:gd name="T45" fmla="*/ 157797785 h 232"/>
              <a:gd name="T46" fmla="*/ 432906438 w 256"/>
              <a:gd name="T47" fmla="*/ 157797785 h 232"/>
              <a:gd name="T48" fmla="*/ 337878948 w 256"/>
              <a:gd name="T49" fmla="*/ 63118790 h 232"/>
              <a:gd name="T50" fmla="*/ 0 w 256"/>
              <a:gd name="T51" fmla="*/ 578590797 h 232"/>
              <a:gd name="T52" fmla="*/ 0 w 256"/>
              <a:gd name="T53" fmla="*/ 515472007 h 232"/>
              <a:gd name="T54" fmla="*/ 0 w 256"/>
              <a:gd name="T55" fmla="*/ 389234428 h 232"/>
              <a:gd name="T56" fmla="*/ 0 w 256"/>
              <a:gd name="T57" fmla="*/ 189357991 h 232"/>
              <a:gd name="T58" fmla="*/ 31675288 w 256"/>
              <a:gd name="T59" fmla="*/ 157797785 h 232"/>
              <a:gd name="T60" fmla="*/ 84470143 w 256"/>
              <a:gd name="T61" fmla="*/ 157797785 h 232"/>
              <a:gd name="T62" fmla="*/ 84470143 w 256"/>
              <a:gd name="T63" fmla="*/ 347154154 h 232"/>
              <a:gd name="T64" fmla="*/ 84470143 w 256"/>
              <a:gd name="T65" fmla="*/ 357674222 h 232"/>
              <a:gd name="T66" fmla="*/ 84470143 w 256"/>
              <a:gd name="T67" fmla="*/ 610151003 h 232"/>
              <a:gd name="T68" fmla="*/ 31675288 w 256"/>
              <a:gd name="T69" fmla="*/ 610151003 h 232"/>
              <a:gd name="T70" fmla="*/ 0 w 256"/>
              <a:gd name="T71" fmla="*/ 578590797 h 23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56" h="232">
                <a:moveTo>
                  <a:pt x="244" y="232"/>
                </a:moveTo>
                <a:cubicBezTo>
                  <a:pt x="224" y="232"/>
                  <a:pt x="224" y="232"/>
                  <a:pt x="224" y="232"/>
                </a:cubicBezTo>
                <a:cubicBezTo>
                  <a:pt x="224" y="136"/>
                  <a:pt x="224" y="136"/>
                  <a:pt x="224" y="136"/>
                </a:cubicBezTo>
                <a:cubicBezTo>
                  <a:pt x="224" y="60"/>
                  <a:pt x="224" y="60"/>
                  <a:pt x="224" y="60"/>
                </a:cubicBezTo>
                <a:cubicBezTo>
                  <a:pt x="244" y="60"/>
                  <a:pt x="244" y="60"/>
                  <a:pt x="244" y="60"/>
                </a:cubicBezTo>
                <a:cubicBezTo>
                  <a:pt x="251" y="60"/>
                  <a:pt x="256" y="65"/>
                  <a:pt x="256" y="72"/>
                </a:cubicBezTo>
                <a:cubicBezTo>
                  <a:pt x="256" y="148"/>
                  <a:pt x="256" y="148"/>
                  <a:pt x="256" y="148"/>
                </a:cubicBezTo>
                <a:cubicBezTo>
                  <a:pt x="256" y="196"/>
                  <a:pt x="256" y="196"/>
                  <a:pt x="256" y="196"/>
                </a:cubicBezTo>
                <a:cubicBezTo>
                  <a:pt x="256" y="220"/>
                  <a:pt x="256" y="220"/>
                  <a:pt x="256" y="220"/>
                </a:cubicBezTo>
                <a:cubicBezTo>
                  <a:pt x="256" y="227"/>
                  <a:pt x="251" y="232"/>
                  <a:pt x="244" y="232"/>
                </a:cubicBezTo>
                <a:moveTo>
                  <a:pt x="44" y="232"/>
                </a:moveTo>
                <a:cubicBezTo>
                  <a:pt x="44" y="136"/>
                  <a:pt x="44" y="136"/>
                  <a:pt x="44" y="136"/>
                </a:cubicBezTo>
                <a:cubicBezTo>
                  <a:pt x="44" y="132"/>
                  <a:pt x="44" y="132"/>
                  <a:pt x="44" y="132"/>
                </a:cubicBezTo>
                <a:cubicBezTo>
                  <a:pt x="44" y="60"/>
                  <a:pt x="44" y="60"/>
                  <a:pt x="44" y="60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27"/>
                  <a:pt x="95" y="0"/>
                  <a:pt x="128" y="0"/>
                </a:cubicBezTo>
                <a:cubicBezTo>
                  <a:pt x="161" y="0"/>
                  <a:pt x="188" y="27"/>
                  <a:pt x="188" y="60"/>
                </a:cubicBezTo>
                <a:cubicBezTo>
                  <a:pt x="212" y="60"/>
                  <a:pt x="212" y="60"/>
                  <a:pt x="212" y="60"/>
                </a:cubicBezTo>
                <a:cubicBezTo>
                  <a:pt x="212" y="136"/>
                  <a:pt x="212" y="136"/>
                  <a:pt x="212" y="136"/>
                </a:cubicBezTo>
                <a:cubicBezTo>
                  <a:pt x="212" y="232"/>
                  <a:pt x="212" y="232"/>
                  <a:pt x="212" y="232"/>
                </a:cubicBezTo>
                <a:lnTo>
                  <a:pt x="44" y="232"/>
                </a:lnTo>
                <a:close/>
                <a:moveTo>
                  <a:pt x="128" y="24"/>
                </a:moveTo>
                <a:cubicBezTo>
                  <a:pt x="108" y="24"/>
                  <a:pt x="92" y="40"/>
                  <a:pt x="92" y="60"/>
                </a:cubicBezTo>
                <a:cubicBezTo>
                  <a:pt x="164" y="60"/>
                  <a:pt x="164" y="60"/>
                  <a:pt x="164" y="60"/>
                </a:cubicBezTo>
                <a:cubicBezTo>
                  <a:pt x="164" y="40"/>
                  <a:pt x="148" y="24"/>
                  <a:pt x="128" y="24"/>
                </a:cubicBezTo>
                <a:moveTo>
                  <a:pt x="0" y="220"/>
                </a:moveTo>
                <a:cubicBezTo>
                  <a:pt x="0" y="196"/>
                  <a:pt x="0" y="196"/>
                  <a:pt x="0" y="196"/>
                </a:cubicBezTo>
                <a:cubicBezTo>
                  <a:pt x="0" y="148"/>
                  <a:pt x="0" y="148"/>
                  <a:pt x="0" y="14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5"/>
                  <a:pt x="5" y="60"/>
                  <a:pt x="12" y="60"/>
                </a:cubicBezTo>
                <a:cubicBezTo>
                  <a:pt x="32" y="60"/>
                  <a:pt x="32" y="60"/>
                  <a:pt x="32" y="60"/>
                </a:cubicBezTo>
                <a:cubicBezTo>
                  <a:pt x="32" y="132"/>
                  <a:pt x="32" y="132"/>
                  <a:pt x="32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2" y="232"/>
                  <a:pt x="32" y="232"/>
                  <a:pt x="32" y="232"/>
                </a:cubicBezTo>
                <a:cubicBezTo>
                  <a:pt x="12" y="232"/>
                  <a:pt x="12" y="232"/>
                  <a:pt x="12" y="232"/>
                </a:cubicBezTo>
                <a:cubicBezTo>
                  <a:pt x="5" y="232"/>
                  <a:pt x="0" y="227"/>
                  <a:pt x="0" y="220"/>
                </a:cubicBezTo>
              </a:path>
            </a:pathLst>
          </a:custGeom>
          <a:solidFill>
            <a:srgbClr val="E04E39"/>
          </a:solidFill>
          <a:ln>
            <a:noFill/>
          </a:ln>
          <a:extLst/>
        </p:spPr>
        <p:txBody>
          <a:bodyPr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775220" y="1828536"/>
            <a:ext cx="7880081" cy="744492"/>
          </a:xfrm>
          <a:prstGeom prst="rect">
            <a:avLst/>
          </a:prstGeom>
          <a:noFill/>
        </p:spPr>
        <p:txBody>
          <a:bodyPr lIns="0" tIns="0" rIns="0" bIns="0" anchor="ctr" anchorCtr="0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sz="3600" b="1" spc="-50" dirty="0">
              <a:solidFill>
                <a:srgbClr val="E04E39"/>
              </a:solidFill>
              <a:latin typeface="Calibri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565988" y="1935555"/>
            <a:ext cx="5786478" cy="1197227"/>
          </a:xfrm>
          <a:prstGeom prst="rect">
            <a:avLst/>
          </a:prstGeom>
        </p:spPr>
        <p:txBody>
          <a:bodyPr wrap="square" lIns="88367" tIns="44184" rIns="88367" bIns="44184">
            <a:spAutoFit/>
          </a:bodyPr>
          <a:lstStyle/>
          <a:p>
            <a:r>
              <a:rPr lang="ru-RU" sz="24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 получения </a:t>
            </a:r>
          </a:p>
          <a:p>
            <a:r>
              <a:rPr lang="ru-RU" sz="24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наличии задолженности  </a:t>
            </a:r>
          </a:p>
          <a:p>
            <a:r>
              <a:rPr lang="ru-RU" sz="24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налогам на дату подачи заявки</a:t>
            </a:r>
          </a:p>
        </p:txBody>
      </p:sp>
      <p:grpSp>
        <p:nvGrpSpPr>
          <p:cNvPr id="26" name="Group 326"/>
          <p:cNvGrpSpPr/>
          <p:nvPr/>
        </p:nvGrpSpPr>
        <p:grpSpPr>
          <a:xfrm>
            <a:off x="911183" y="4781556"/>
            <a:ext cx="404245" cy="486731"/>
            <a:chOff x="5011738" y="2427288"/>
            <a:chExt cx="212725" cy="293688"/>
          </a:xfrm>
          <a:solidFill>
            <a:srgbClr val="E04E39"/>
          </a:solidFill>
        </p:grpSpPr>
        <p:sp>
          <p:nvSpPr>
            <p:cNvPr id="31" name="Freeform 63"/>
            <p:cNvSpPr>
              <a:spLocks noEditPoints="1"/>
            </p:cNvSpPr>
            <p:nvPr/>
          </p:nvSpPr>
          <p:spPr bwMode="auto">
            <a:xfrm>
              <a:off x="5011738" y="2427288"/>
              <a:ext cx="212725" cy="293688"/>
            </a:xfrm>
            <a:custGeom>
              <a:avLst/>
              <a:gdLst/>
              <a:ahLst/>
              <a:cxnLst>
                <a:cxn ang="0">
                  <a:pos x="78" y="11"/>
                </a:cxn>
                <a:cxn ang="0">
                  <a:pos x="84" y="11"/>
                </a:cxn>
                <a:cxn ang="0">
                  <a:pos x="84" y="0"/>
                </a:cxn>
                <a:cxn ang="0">
                  <a:pos x="0" y="0"/>
                </a:cxn>
                <a:cxn ang="0">
                  <a:pos x="0" y="11"/>
                </a:cxn>
                <a:cxn ang="0">
                  <a:pos x="7" y="11"/>
                </a:cxn>
                <a:cxn ang="0">
                  <a:pos x="30" y="52"/>
                </a:cxn>
                <a:cxn ang="0">
                  <a:pos x="30" y="64"/>
                </a:cxn>
                <a:cxn ang="0">
                  <a:pos x="8" y="105"/>
                </a:cxn>
                <a:cxn ang="0">
                  <a:pos x="0" y="105"/>
                </a:cxn>
                <a:cxn ang="0">
                  <a:pos x="0" y="116"/>
                </a:cxn>
                <a:cxn ang="0">
                  <a:pos x="84" y="116"/>
                </a:cxn>
                <a:cxn ang="0">
                  <a:pos x="84" y="105"/>
                </a:cxn>
                <a:cxn ang="0">
                  <a:pos x="78" y="105"/>
                </a:cxn>
                <a:cxn ang="0">
                  <a:pos x="55" y="64"/>
                </a:cxn>
                <a:cxn ang="0">
                  <a:pos x="55" y="52"/>
                </a:cxn>
                <a:cxn ang="0">
                  <a:pos x="78" y="11"/>
                </a:cxn>
                <a:cxn ang="0">
                  <a:pos x="52" y="69"/>
                </a:cxn>
                <a:cxn ang="0">
                  <a:pos x="72" y="105"/>
                </a:cxn>
                <a:cxn ang="0">
                  <a:pos x="67" y="105"/>
                </a:cxn>
                <a:cxn ang="0">
                  <a:pos x="56" y="93"/>
                </a:cxn>
                <a:cxn ang="0">
                  <a:pos x="43" y="77"/>
                </a:cxn>
                <a:cxn ang="0">
                  <a:pos x="30" y="93"/>
                </a:cxn>
                <a:cxn ang="0">
                  <a:pos x="20" y="105"/>
                </a:cxn>
                <a:cxn ang="0">
                  <a:pos x="13" y="105"/>
                </a:cxn>
                <a:cxn ang="0">
                  <a:pos x="34" y="69"/>
                </a:cxn>
                <a:cxn ang="0">
                  <a:pos x="36" y="69"/>
                </a:cxn>
                <a:cxn ang="0">
                  <a:pos x="36" y="48"/>
                </a:cxn>
                <a:cxn ang="0">
                  <a:pos x="34" y="47"/>
                </a:cxn>
                <a:cxn ang="0">
                  <a:pos x="13" y="11"/>
                </a:cxn>
                <a:cxn ang="0">
                  <a:pos x="72" y="11"/>
                </a:cxn>
                <a:cxn ang="0">
                  <a:pos x="52" y="47"/>
                </a:cxn>
                <a:cxn ang="0">
                  <a:pos x="49" y="48"/>
                </a:cxn>
                <a:cxn ang="0">
                  <a:pos x="49" y="69"/>
                </a:cxn>
                <a:cxn ang="0">
                  <a:pos x="52" y="69"/>
                </a:cxn>
              </a:cxnLst>
              <a:rect l="0" t="0" r="r" b="b"/>
              <a:pathLst>
                <a:path w="84" h="116">
                  <a:moveTo>
                    <a:pt x="78" y="11"/>
                  </a:moveTo>
                  <a:cubicBezTo>
                    <a:pt x="84" y="11"/>
                    <a:pt x="84" y="11"/>
                    <a:pt x="84" y="1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33"/>
                    <a:pt x="16" y="48"/>
                    <a:pt x="30" y="52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17" y="69"/>
                    <a:pt x="9" y="83"/>
                    <a:pt x="8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77" y="83"/>
                    <a:pt x="69" y="69"/>
                    <a:pt x="55" y="64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69" y="48"/>
                    <a:pt x="77" y="33"/>
                    <a:pt x="78" y="11"/>
                  </a:cubicBezTo>
                  <a:close/>
                  <a:moveTo>
                    <a:pt x="52" y="69"/>
                  </a:moveTo>
                  <a:cubicBezTo>
                    <a:pt x="67" y="73"/>
                    <a:pt x="72" y="90"/>
                    <a:pt x="72" y="105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14" y="90"/>
                    <a:pt x="18" y="73"/>
                    <a:pt x="34" y="69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18" y="43"/>
                    <a:pt x="14" y="27"/>
                    <a:pt x="13" y="11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2" y="27"/>
                    <a:pt x="67" y="43"/>
                    <a:pt x="52" y="47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69"/>
                    <a:pt x="49" y="69"/>
                    <a:pt x="49" y="69"/>
                  </a:cubicBezTo>
                  <a:lnTo>
                    <a:pt x="52" y="6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reeform 64"/>
            <p:cNvSpPr>
              <a:spLocks/>
            </p:cNvSpPr>
            <p:nvPr/>
          </p:nvSpPr>
          <p:spPr bwMode="auto">
            <a:xfrm>
              <a:off x="5092701" y="2516188"/>
              <a:ext cx="60325" cy="3492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0" y="0"/>
                </a:cxn>
                <a:cxn ang="0">
                  <a:pos x="9" y="11"/>
                </a:cxn>
                <a:cxn ang="0">
                  <a:pos x="19" y="22"/>
                </a:cxn>
                <a:cxn ang="0">
                  <a:pos x="29" y="11"/>
                </a:cxn>
                <a:cxn ang="0">
                  <a:pos x="38" y="0"/>
                </a:cxn>
              </a:cxnLst>
              <a:rect l="0" t="0" r="r" b="b"/>
              <a:pathLst>
                <a:path w="38" h="22">
                  <a:moveTo>
                    <a:pt x="38" y="0"/>
                  </a:moveTo>
                  <a:lnTo>
                    <a:pt x="0" y="0"/>
                  </a:lnTo>
                  <a:lnTo>
                    <a:pt x="9" y="11"/>
                  </a:lnTo>
                  <a:lnTo>
                    <a:pt x="19" y="22"/>
                  </a:lnTo>
                  <a:lnTo>
                    <a:pt x="29" y="1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6" name="Freeform 16"/>
          <p:cNvSpPr>
            <a:spLocks noEditPoints="1"/>
          </p:cNvSpPr>
          <p:nvPr/>
        </p:nvSpPr>
        <p:spPr bwMode="auto">
          <a:xfrm>
            <a:off x="965324" y="2281226"/>
            <a:ext cx="546621" cy="530039"/>
          </a:xfrm>
          <a:custGeom>
            <a:avLst/>
            <a:gdLst>
              <a:gd name="T0" fmla="*/ 337878948 w 256"/>
              <a:gd name="T1" fmla="*/ 675756272 h 256"/>
              <a:gd name="T2" fmla="*/ 0 w 256"/>
              <a:gd name="T3" fmla="*/ 337878948 h 256"/>
              <a:gd name="T4" fmla="*/ 337878948 w 256"/>
              <a:gd name="T5" fmla="*/ 0 h 256"/>
              <a:gd name="T6" fmla="*/ 675756272 w 256"/>
              <a:gd name="T7" fmla="*/ 337878948 h 256"/>
              <a:gd name="T8" fmla="*/ 337878948 w 256"/>
              <a:gd name="T9" fmla="*/ 675756272 h 256"/>
              <a:gd name="T10" fmla="*/ 337878948 w 256"/>
              <a:gd name="T11" fmla="*/ 63352201 h 256"/>
              <a:gd name="T12" fmla="*/ 63352201 w 256"/>
              <a:gd name="T13" fmla="*/ 337878948 h 256"/>
              <a:gd name="T14" fmla="*/ 337878948 w 256"/>
              <a:gd name="T15" fmla="*/ 612404071 h 256"/>
              <a:gd name="T16" fmla="*/ 612404071 w 256"/>
              <a:gd name="T17" fmla="*/ 337878948 h 256"/>
              <a:gd name="T18" fmla="*/ 337878948 w 256"/>
              <a:gd name="T19" fmla="*/ 63352201 h 256"/>
              <a:gd name="T20" fmla="*/ 337878948 w 256"/>
              <a:gd name="T21" fmla="*/ 485699668 h 256"/>
              <a:gd name="T22" fmla="*/ 279805420 w 256"/>
              <a:gd name="T23" fmla="*/ 393310703 h 256"/>
              <a:gd name="T24" fmla="*/ 340517473 w 256"/>
              <a:gd name="T25" fmla="*/ 168938662 h 256"/>
              <a:gd name="T26" fmla="*/ 395950852 w 256"/>
              <a:gd name="T27" fmla="*/ 393310703 h 256"/>
              <a:gd name="T28" fmla="*/ 337878948 w 256"/>
              <a:gd name="T29" fmla="*/ 485699668 h 25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28" y="184"/>
                </a:moveTo>
                <a:cubicBezTo>
                  <a:pt x="96" y="184"/>
                  <a:pt x="106" y="149"/>
                  <a:pt x="106" y="149"/>
                </a:cubicBezTo>
                <a:cubicBezTo>
                  <a:pt x="129" y="64"/>
                  <a:pt x="129" y="64"/>
                  <a:pt x="129" y="64"/>
                </a:cubicBezTo>
                <a:cubicBezTo>
                  <a:pt x="150" y="149"/>
                  <a:pt x="150" y="149"/>
                  <a:pt x="150" y="149"/>
                </a:cubicBezTo>
                <a:cubicBezTo>
                  <a:pt x="160" y="184"/>
                  <a:pt x="128" y="184"/>
                  <a:pt x="128" y="184"/>
                </a:cubicBezTo>
              </a:path>
            </a:pathLst>
          </a:custGeom>
          <a:solidFill>
            <a:srgbClr val="E04E39"/>
          </a:solidFill>
          <a:ln>
            <a:noFill/>
          </a:ln>
          <a:extLst/>
        </p:spPr>
        <p:txBody>
          <a:bodyPr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632625" y="3468629"/>
            <a:ext cx="5498070" cy="904839"/>
          </a:xfrm>
          <a:prstGeom prst="rect">
            <a:avLst/>
          </a:prstGeom>
        </p:spPr>
        <p:txBody>
          <a:bodyPr wrap="square" lIns="88367" tIns="44184" rIns="88367" bIns="44184">
            <a:spAutoFit/>
          </a:bodyPr>
          <a:lstStyle/>
          <a:p>
            <a:pPr defTabSz="1007943">
              <a:spcBef>
                <a:spcPts val="580"/>
              </a:spcBef>
            </a:pPr>
            <a:r>
              <a:rPr lang="ru-RU" sz="24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Увеличение</a:t>
            </a:r>
            <a:r>
              <a:rPr lang="ru-RU" sz="2400" b="1" dirty="0" smtClean="0">
                <a:solidFill>
                  <a:srgbClr val="0070C0"/>
                </a:solidFill>
                <a:latin typeface="Arial Narrow" pitchFamily="34" charset="0"/>
                <a:sym typeface="Symbol"/>
              </a:rPr>
              <a:t> </a:t>
            </a:r>
            <a:r>
              <a:rPr lang="ru-RU" sz="24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до </a:t>
            </a:r>
            <a:r>
              <a:rPr lang="ru-RU" sz="24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затрат</a:t>
            </a:r>
          </a:p>
          <a:p>
            <a:pPr defTabSz="1007943">
              <a:spcBef>
                <a:spcPts val="580"/>
              </a:spcBef>
            </a:pPr>
            <a:r>
              <a:rPr lang="ru-RU" sz="24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Общая </a:t>
            </a:r>
            <a:r>
              <a:rPr lang="ru-RU" sz="24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сумма -</a:t>
            </a:r>
            <a:r>
              <a:rPr lang="ru-RU" sz="24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 </a:t>
            </a:r>
            <a:r>
              <a:rPr lang="ru-RU" sz="24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рублей</a:t>
            </a:r>
            <a:endParaRPr lang="ru-RU" sz="2400" b="1" dirty="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697793" y="4860974"/>
            <a:ext cx="4917474" cy="827895"/>
          </a:xfrm>
          <a:prstGeom prst="rect">
            <a:avLst/>
          </a:prstGeom>
        </p:spPr>
        <p:txBody>
          <a:bodyPr wrap="square" lIns="88367" tIns="44184" rIns="88367" bIns="44184">
            <a:spAutoFit/>
          </a:bodyPr>
          <a:lstStyle/>
          <a:p>
            <a:pPr defTabSz="1007943">
              <a:spcBef>
                <a:spcPts val="580"/>
              </a:spcBef>
            </a:pPr>
            <a:r>
              <a:rPr lang="ru-RU" sz="24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 общей </a:t>
            </a:r>
            <a:r>
              <a:rPr lang="ru-RU" sz="24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суммы - </a:t>
            </a:r>
            <a:r>
              <a:rPr lang="ru-RU" sz="24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25 </a:t>
            </a:r>
            <a:r>
              <a:rPr lang="ru-RU" sz="24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</a:t>
            </a:r>
            <a:r>
              <a:rPr lang="ru-RU" sz="24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</a:p>
        </p:txBody>
      </p:sp>
      <p:pic>
        <p:nvPicPr>
          <p:cNvPr id="21" name="Picture 2" descr="https://i.pinimg.com/736x/39/29/60/3929602c23fb3f4ac76aa5de0c8bdbb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91" y="241233"/>
            <a:ext cx="1511106" cy="1389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ятиугольник 21"/>
          <p:cNvSpPr/>
          <p:nvPr/>
        </p:nvSpPr>
        <p:spPr>
          <a:xfrm>
            <a:off x="625431" y="6021652"/>
            <a:ext cx="6405292" cy="1071570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marL="355600" algn="ctr"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chemeClr val="tx1"/>
                </a:solidFill>
                <a:latin typeface="Arial Narrow" pitchFamily="34" charset="0"/>
              </a:rPr>
              <a:t>Новая субсидия </a:t>
            </a:r>
          </a:p>
          <a:p>
            <a:pPr marL="355600" algn="ctr"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chemeClr val="tx1"/>
                </a:solidFill>
                <a:latin typeface="Arial Narrow" pitchFamily="34" charset="0"/>
              </a:rPr>
              <a:t>«На неотложные нужды»</a:t>
            </a:r>
            <a:endParaRPr lang="ru-RU" sz="2800" b="1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3" name="Freeform 16"/>
          <p:cNvSpPr>
            <a:spLocks noEditPoints="1"/>
          </p:cNvSpPr>
          <p:nvPr/>
        </p:nvSpPr>
        <p:spPr bwMode="auto">
          <a:xfrm>
            <a:off x="839745" y="6281754"/>
            <a:ext cx="546621" cy="530039"/>
          </a:xfrm>
          <a:custGeom>
            <a:avLst/>
            <a:gdLst>
              <a:gd name="T0" fmla="*/ 337878948 w 256"/>
              <a:gd name="T1" fmla="*/ 675756272 h 256"/>
              <a:gd name="T2" fmla="*/ 0 w 256"/>
              <a:gd name="T3" fmla="*/ 337878948 h 256"/>
              <a:gd name="T4" fmla="*/ 337878948 w 256"/>
              <a:gd name="T5" fmla="*/ 0 h 256"/>
              <a:gd name="T6" fmla="*/ 675756272 w 256"/>
              <a:gd name="T7" fmla="*/ 337878948 h 256"/>
              <a:gd name="T8" fmla="*/ 337878948 w 256"/>
              <a:gd name="T9" fmla="*/ 675756272 h 256"/>
              <a:gd name="T10" fmla="*/ 337878948 w 256"/>
              <a:gd name="T11" fmla="*/ 63352201 h 256"/>
              <a:gd name="T12" fmla="*/ 63352201 w 256"/>
              <a:gd name="T13" fmla="*/ 337878948 h 256"/>
              <a:gd name="T14" fmla="*/ 337878948 w 256"/>
              <a:gd name="T15" fmla="*/ 612404071 h 256"/>
              <a:gd name="T16" fmla="*/ 612404071 w 256"/>
              <a:gd name="T17" fmla="*/ 337878948 h 256"/>
              <a:gd name="T18" fmla="*/ 337878948 w 256"/>
              <a:gd name="T19" fmla="*/ 63352201 h 256"/>
              <a:gd name="T20" fmla="*/ 337878948 w 256"/>
              <a:gd name="T21" fmla="*/ 485699668 h 256"/>
              <a:gd name="T22" fmla="*/ 279805420 w 256"/>
              <a:gd name="T23" fmla="*/ 393310703 h 256"/>
              <a:gd name="T24" fmla="*/ 340517473 w 256"/>
              <a:gd name="T25" fmla="*/ 168938662 h 256"/>
              <a:gd name="T26" fmla="*/ 395950852 w 256"/>
              <a:gd name="T27" fmla="*/ 393310703 h 256"/>
              <a:gd name="T28" fmla="*/ 337878948 w 256"/>
              <a:gd name="T29" fmla="*/ 485699668 h 25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28" y="184"/>
                </a:moveTo>
                <a:cubicBezTo>
                  <a:pt x="96" y="184"/>
                  <a:pt x="106" y="149"/>
                  <a:pt x="106" y="149"/>
                </a:cubicBezTo>
                <a:cubicBezTo>
                  <a:pt x="129" y="64"/>
                  <a:pt x="129" y="64"/>
                  <a:pt x="129" y="64"/>
                </a:cubicBezTo>
                <a:cubicBezTo>
                  <a:pt x="150" y="149"/>
                  <a:pt x="150" y="149"/>
                  <a:pt x="150" y="149"/>
                </a:cubicBezTo>
                <a:cubicBezTo>
                  <a:pt x="160" y="184"/>
                  <a:pt x="128" y="184"/>
                  <a:pt x="128" y="184"/>
                </a:cubicBezTo>
              </a:path>
            </a:pathLst>
          </a:custGeom>
          <a:solidFill>
            <a:srgbClr val="E04E39"/>
          </a:solidFill>
          <a:ln>
            <a:noFill/>
          </a:ln>
          <a:extLst/>
        </p:spPr>
        <p:txBody>
          <a:bodyPr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448827" y="6281754"/>
            <a:ext cx="6072230" cy="458563"/>
          </a:xfrm>
          <a:prstGeom prst="rect">
            <a:avLst/>
          </a:prstGeom>
        </p:spPr>
        <p:txBody>
          <a:bodyPr wrap="square" lIns="88367" tIns="44184" rIns="88367" bIns="44184">
            <a:spAutoFit/>
          </a:bodyPr>
          <a:lstStyle/>
          <a:p>
            <a:pPr lvl="5" defTabSz="1007943">
              <a:spcBef>
                <a:spcPts val="580"/>
              </a:spcBef>
            </a:pPr>
            <a:r>
              <a:rPr lang="ru-RU" sz="24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ru-RU" sz="24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</a:t>
            </a:r>
            <a:r>
              <a:rPr lang="ru-RU" sz="24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3"/>
          <a:srcRect l="82864"/>
          <a:stretch/>
        </p:blipFill>
        <p:spPr>
          <a:xfrm>
            <a:off x="12350966" y="0"/>
            <a:ext cx="1001500" cy="16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51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68669" y="746130"/>
            <a:ext cx="1895475" cy="250825"/>
          </a:xfrm>
          <a:prstGeom prst="rect">
            <a:avLst/>
          </a:prstGeom>
        </p:spPr>
        <p:txBody>
          <a:bodyPr lIns="0" tIns="0" rIns="0" bIns="0"/>
          <a:lstStyle/>
          <a:p>
            <a:pPr algn="just" fontAlgn="auto">
              <a:lnSpc>
                <a:spcPts val="947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" sz="800" cap="small" dirty="0">
              <a:solidFill>
                <a:srgbClr val="52201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680" y="436564"/>
            <a:ext cx="1604963" cy="781050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100" b="1" dirty="0">
              <a:solidFill>
                <a:srgbClr val="522015"/>
              </a:solidFill>
              <a:latin typeface="Verdana"/>
            </a:endParaRPr>
          </a:p>
        </p:txBody>
      </p:sp>
      <p:sp>
        <p:nvSpPr>
          <p:cNvPr id="8198" name="Прямоугольник 7"/>
          <p:cNvSpPr>
            <a:spLocks noChangeArrowheads="1"/>
          </p:cNvSpPr>
          <p:nvPr/>
        </p:nvSpPr>
        <p:spPr bwMode="auto">
          <a:xfrm>
            <a:off x="8783639" y="6818312"/>
            <a:ext cx="3743324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223"/>
              </a:lnSpc>
              <a:spcBef>
                <a:spcPts val="10496"/>
              </a:spcBef>
            </a:pPr>
            <a:endParaRPr lang="ru-RU" sz="1100">
              <a:solidFill>
                <a:srgbClr val="CE9A6C"/>
              </a:solidFill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3675" y="199059"/>
            <a:ext cx="13033376" cy="1256060"/>
          </a:xfrm>
          <a:prstGeom prst="rect">
            <a:avLst/>
          </a:prstGeom>
          <a:solidFill>
            <a:srgbClr val="F5F1EA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 anchorCtr="0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50" dirty="0" smtClean="0">
                <a:solidFill>
                  <a:srgbClr val="C00000"/>
                </a:solidFill>
                <a:latin typeface="Calibri"/>
              </a:rPr>
              <a:t>         ФИНАНСОВАЯ ПОДДЕРЖКА</a:t>
            </a:r>
            <a:endParaRPr lang="ru-RU" sz="4000" b="1" spc="-50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32007" y="1529477"/>
            <a:ext cx="13033376" cy="1"/>
          </a:xfrm>
          <a:prstGeom prst="line">
            <a:avLst/>
          </a:prstGeom>
          <a:noFill/>
          <a:ln w="76200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2CFD8C4B-257D-4D7F-A331-2AF56A7A8411}"/>
              </a:ext>
            </a:extLst>
          </p:cNvPr>
          <p:cNvSpPr txBox="1"/>
          <p:nvPr/>
        </p:nvSpPr>
        <p:spPr>
          <a:xfrm>
            <a:off x="349489" y="1980654"/>
            <a:ext cx="129984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prstClr val="black"/>
                </a:solidFill>
                <a:latin typeface="Calibri"/>
              </a:rPr>
              <a:t> </a:t>
            </a:r>
          </a:p>
          <a:p>
            <a:pPr algn="ctr"/>
            <a:endParaRPr lang="ru-RU" sz="3000" b="1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29" name="Таблица 28">
            <a:extLst>
              <a:ext uri="{FF2B5EF4-FFF2-40B4-BE49-F238E27FC236}">
                <a16:creationId xmlns="" xmlns:a16="http://schemas.microsoft.com/office/drawing/2014/main" id="{43F051E5-D0E2-4CB4-A6D5-F96558F5A7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450552"/>
              </p:ext>
            </p:extLst>
          </p:nvPr>
        </p:nvGraphicFramePr>
        <p:xfrm>
          <a:off x="353248" y="1607272"/>
          <a:ext cx="13029777" cy="58382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339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957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9196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МОРАТОРИЙ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НА ДЕЙСТВУЮЩИЕ МИКРОЗАЙМЫ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на 3 месяца с 30 марта 2020 года </a:t>
                      </a:r>
                      <a:r>
                        <a:rPr lang="ru-RU" sz="24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предоставлено 29 МСП        </a:t>
                      </a:r>
                      <a:endParaRPr lang="ru-RU" sz="2400" b="1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ru-RU" sz="26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</a:t>
                      </a:r>
                      <a:r>
                        <a:rPr lang="ru-RU" sz="2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аиболее</a:t>
                      </a:r>
                      <a:r>
                        <a:rPr lang="ru-RU" sz="26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пострадавшие сферы</a:t>
                      </a:r>
                      <a:endParaRPr lang="ru-RU" sz="2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91969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ru-RU" sz="26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Субъекты МСП</a:t>
                      </a:r>
                      <a:endParaRPr lang="ru-RU" sz="2600" b="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797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НОВЫЙ ВИД МИКРОЗАЙМОВ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на неотложные нужды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 с </a:t>
                      </a:r>
                      <a:r>
                        <a:rPr lang="ru-RU" sz="24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15 </a:t>
                      </a:r>
                      <a:r>
                        <a:rPr lang="ru-RU" sz="2400" b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апреля 2020 </a:t>
                      </a:r>
                      <a:r>
                        <a:rPr lang="ru-RU" sz="24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года</a:t>
                      </a:r>
                      <a:endParaRPr lang="ru-RU" sz="24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Bef>
                          <a:spcPts val="600"/>
                        </a:spcBef>
                        <a:spcAft>
                          <a:spcPts val="1200"/>
                        </a:spcAft>
                        <a:buFontTx/>
                        <a:buNone/>
                      </a:pPr>
                      <a:r>
                        <a:rPr lang="ru-RU" sz="2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На оплату минимальной зарплаты          </a:t>
                      </a:r>
                      <a:r>
                        <a:rPr lang="ru-RU" sz="30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1,5%</a:t>
                      </a:r>
                      <a:endParaRPr lang="ru-RU" sz="30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279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На выплату фактического  ФОТ                 </a:t>
                      </a:r>
                      <a:r>
                        <a:rPr lang="ru-RU" sz="30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3%</a:t>
                      </a:r>
                      <a:endParaRPr lang="ru-RU" sz="30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01837966"/>
                  </a:ext>
                </a:extLst>
              </a:tr>
              <a:tr h="7279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На  оплату аренды                                       </a:t>
                      </a:r>
                      <a:r>
                        <a:rPr lang="ru-RU" sz="28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1,5%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и коммунальных  услуг</a:t>
                      </a:r>
                      <a:endParaRPr lang="ru-RU" sz="3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05543415"/>
                  </a:ext>
                </a:extLst>
              </a:tr>
              <a:tr h="12992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ПОРУЧИТЕЛЬСТВА</a:t>
                      </a:r>
                      <a:r>
                        <a:rPr lang="ru-RU" sz="2800" b="1" baseline="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ПО КРЕДИТАМ</a:t>
                      </a:r>
                      <a:endParaRPr lang="ru-RU" sz="2800" b="1" dirty="0" smtClean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ru-RU" sz="2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Решение</a:t>
                      </a:r>
                      <a:r>
                        <a:rPr lang="ru-RU" sz="2600" b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-</a:t>
                      </a:r>
                      <a:r>
                        <a:rPr lang="ru-RU" sz="26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в течение 1 рабочего дня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70" y="273138"/>
            <a:ext cx="1772973" cy="118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64673" y="2772742"/>
            <a:ext cx="52655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</a:rPr>
              <a:t>Снижение выручки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prstClr val="black"/>
                </a:solidFill>
              </a:rPr>
              <a:t>50% контрагентов из пострадавших сфер</a:t>
            </a:r>
            <a:endParaRPr lang="ru-RU" sz="2000" dirty="0">
              <a:solidFill>
                <a:prstClr val="black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82864"/>
          <a:stretch/>
        </p:blipFill>
        <p:spPr>
          <a:xfrm>
            <a:off x="12350966" y="0"/>
            <a:ext cx="1001500" cy="16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6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ятиугольник 32"/>
          <p:cNvSpPr/>
          <p:nvPr/>
        </p:nvSpPr>
        <p:spPr>
          <a:xfrm>
            <a:off x="791865" y="6210316"/>
            <a:ext cx="6220030" cy="1153330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algn="just"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600" dirty="0" smtClean="0">
                <a:solidFill>
                  <a:prstClr val="black"/>
                </a:solidFill>
              </a:rPr>
              <a:t> </a:t>
            </a:r>
            <a:r>
              <a:rPr lang="ru-RU" sz="2600" dirty="0">
                <a:solidFill>
                  <a:prstClr val="black"/>
                </a:solidFill>
              </a:rPr>
              <a:t>О</a:t>
            </a:r>
            <a:r>
              <a:rPr lang="ru-RU" sz="2600" dirty="0" smtClean="0">
                <a:solidFill>
                  <a:prstClr val="black"/>
                </a:solidFill>
              </a:rPr>
              <a:t>тсрочка  </a:t>
            </a:r>
            <a:r>
              <a:rPr lang="ru-RU" sz="2600" dirty="0">
                <a:solidFill>
                  <a:prstClr val="black"/>
                </a:solidFill>
              </a:rPr>
              <a:t>на уплату </a:t>
            </a:r>
            <a:r>
              <a:rPr lang="ru-RU" sz="2600" dirty="0" smtClean="0">
                <a:solidFill>
                  <a:prstClr val="black"/>
                </a:solidFill>
              </a:rPr>
              <a:t>аренды до </a:t>
            </a:r>
            <a:r>
              <a:rPr lang="ru-RU" sz="2600" dirty="0">
                <a:solidFill>
                  <a:srgbClr val="0070C0"/>
                </a:solidFill>
              </a:rPr>
              <a:t>01.10.2020</a:t>
            </a:r>
            <a:r>
              <a:rPr lang="ru-RU" sz="2600" dirty="0">
                <a:solidFill>
                  <a:prstClr val="black"/>
                </a:solidFill>
              </a:rPr>
              <a:t> с рассрочкой до конца </a:t>
            </a:r>
            <a:r>
              <a:rPr lang="ru-RU" sz="2600" dirty="0" smtClean="0">
                <a:solidFill>
                  <a:prstClr val="black"/>
                </a:solidFill>
              </a:rPr>
              <a:t>          2021 </a:t>
            </a:r>
            <a:r>
              <a:rPr lang="ru-RU" sz="2600" dirty="0">
                <a:solidFill>
                  <a:prstClr val="black"/>
                </a:solidFill>
              </a:rPr>
              <a:t>года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768307" y="4781556"/>
            <a:ext cx="6220030" cy="1256341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algn="just"/>
            <a:r>
              <a:rPr lang="ru-RU" sz="2600" dirty="0">
                <a:solidFill>
                  <a:prstClr val="black"/>
                </a:solidFill>
              </a:rPr>
              <a:t>О</a:t>
            </a:r>
            <a:r>
              <a:rPr lang="ru-RU" sz="2600" dirty="0" smtClean="0">
                <a:solidFill>
                  <a:prstClr val="black"/>
                </a:solidFill>
              </a:rPr>
              <a:t>тсрочка </a:t>
            </a:r>
            <a:r>
              <a:rPr lang="ru-RU" sz="2600" dirty="0">
                <a:solidFill>
                  <a:prstClr val="black"/>
                </a:solidFill>
              </a:rPr>
              <a:t>на уплату </a:t>
            </a:r>
            <a:r>
              <a:rPr lang="ru-RU" sz="2600" dirty="0" smtClean="0">
                <a:solidFill>
                  <a:prstClr val="black"/>
                </a:solidFill>
              </a:rPr>
              <a:t>аренды </a:t>
            </a:r>
            <a:r>
              <a:rPr lang="ru-RU" sz="2600" dirty="0" smtClean="0">
                <a:solidFill>
                  <a:srgbClr val="0070C0"/>
                </a:solidFill>
              </a:rPr>
              <a:t>на </a:t>
            </a:r>
            <a:r>
              <a:rPr lang="ru-RU" sz="2600" dirty="0">
                <a:solidFill>
                  <a:srgbClr val="0070C0"/>
                </a:solidFill>
              </a:rPr>
              <a:t>3 месяца </a:t>
            </a:r>
            <a:r>
              <a:rPr lang="ru-RU" sz="2600" dirty="0">
                <a:solidFill>
                  <a:prstClr val="black"/>
                </a:solidFill>
              </a:rPr>
              <a:t>(март, апрель, май) с рассрочкой до конца 2020 года</a:t>
            </a:r>
          </a:p>
        </p:txBody>
      </p:sp>
      <p:sp>
        <p:nvSpPr>
          <p:cNvPr id="30" name="Пятиугольник 29"/>
          <p:cNvSpPr/>
          <p:nvPr/>
        </p:nvSpPr>
        <p:spPr>
          <a:xfrm>
            <a:off x="764523" y="3495672"/>
            <a:ext cx="6220030" cy="1144148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algn="just"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600" dirty="0">
                <a:solidFill>
                  <a:prstClr val="black"/>
                </a:solidFill>
              </a:rPr>
              <a:t>Освобождение от арендной платы           </a:t>
            </a:r>
            <a:r>
              <a:rPr lang="ru-RU" sz="2600" dirty="0">
                <a:solidFill>
                  <a:srgbClr val="0070C0"/>
                </a:solidFill>
              </a:rPr>
              <a:t>на 3 месяца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68669" y="746130"/>
            <a:ext cx="1895475" cy="250825"/>
          </a:xfrm>
          <a:prstGeom prst="rect">
            <a:avLst/>
          </a:prstGeom>
        </p:spPr>
        <p:txBody>
          <a:bodyPr lIns="0" tIns="0" rIns="0" bIns="0"/>
          <a:lstStyle/>
          <a:p>
            <a:pPr algn="just" fontAlgn="auto">
              <a:lnSpc>
                <a:spcPts val="947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" sz="800" cap="small" dirty="0">
              <a:solidFill>
                <a:srgbClr val="52201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680" y="436564"/>
            <a:ext cx="1604963" cy="781050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100" b="1" dirty="0">
              <a:solidFill>
                <a:srgbClr val="522015"/>
              </a:solidFill>
              <a:latin typeface="Verdan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5566" y="7011989"/>
            <a:ext cx="206376" cy="201612"/>
          </a:xfrm>
          <a:prstGeom prst="rect">
            <a:avLst/>
          </a:prstGeom>
        </p:spPr>
        <p:txBody>
          <a:bodyPr wrap="none"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200" b="1" spc="-101" dirty="0">
              <a:solidFill>
                <a:srgbClr val="EA4F3A"/>
              </a:solidFill>
              <a:latin typeface="Segoe UI"/>
            </a:endParaRPr>
          </a:p>
        </p:txBody>
      </p:sp>
      <p:sp>
        <p:nvSpPr>
          <p:cNvPr id="8198" name="Прямоугольник 7"/>
          <p:cNvSpPr>
            <a:spLocks noChangeArrowheads="1"/>
          </p:cNvSpPr>
          <p:nvPr/>
        </p:nvSpPr>
        <p:spPr bwMode="auto">
          <a:xfrm>
            <a:off x="8783639" y="6818312"/>
            <a:ext cx="3743324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223"/>
              </a:lnSpc>
              <a:spcBef>
                <a:spcPts val="10496"/>
              </a:spcBef>
            </a:pPr>
            <a:endParaRPr lang="ru-RU" sz="1100">
              <a:solidFill>
                <a:srgbClr val="CE9A6C"/>
              </a:solidFill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9090" y="252463"/>
            <a:ext cx="13033376" cy="1440161"/>
          </a:xfrm>
          <a:prstGeom prst="rect">
            <a:avLst/>
          </a:prstGeom>
          <a:solidFill>
            <a:srgbClr val="F5F1EA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 anchorCtr="0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50" dirty="0" smtClean="0">
                <a:solidFill>
                  <a:srgbClr val="C00000"/>
                </a:solidFill>
                <a:latin typeface="Calibri"/>
              </a:rPr>
              <a:t>                      РЕГИОНАЛЬНЫЕ МЕРЫ ПОДДЕРЖКИ: АРЕНДА</a:t>
            </a:r>
            <a:endParaRPr lang="ru-RU" sz="4000" b="1" spc="-50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19090" y="1692624"/>
            <a:ext cx="13033376" cy="1"/>
          </a:xfrm>
          <a:prstGeom prst="line">
            <a:avLst/>
          </a:prstGeom>
          <a:noFill/>
          <a:ln w="76200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37" name="Прямоугольник 36"/>
          <p:cNvSpPr/>
          <p:nvPr/>
        </p:nvSpPr>
        <p:spPr>
          <a:xfrm>
            <a:off x="7912107" y="3709986"/>
            <a:ext cx="4917474" cy="427785"/>
          </a:xfrm>
          <a:prstGeom prst="rect">
            <a:avLst/>
          </a:prstGeom>
        </p:spPr>
        <p:txBody>
          <a:bodyPr wrap="square" lIns="88367" tIns="44184" rIns="88367" bIns="44184">
            <a:spAutoFit/>
          </a:bodyPr>
          <a:lstStyle/>
          <a:p>
            <a:pPr defTabSz="1007943">
              <a:spcBef>
                <a:spcPts val="580"/>
              </a:spcBef>
            </a:pPr>
            <a:r>
              <a:rPr lang="ru-RU" sz="22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наиболее пострадавшие сферы</a:t>
            </a:r>
            <a:endParaRPr lang="ru-RU" sz="2200" b="1" dirty="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7912107" y="5210184"/>
            <a:ext cx="4917474" cy="427785"/>
          </a:xfrm>
          <a:prstGeom prst="rect">
            <a:avLst/>
          </a:prstGeom>
        </p:spPr>
        <p:txBody>
          <a:bodyPr wrap="square" lIns="88367" tIns="44184" rIns="88367" bIns="44184">
            <a:spAutoFit/>
          </a:bodyPr>
          <a:lstStyle/>
          <a:p>
            <a:pPr defTabSz="1007943">
              <a:spcBef>
                <a:spcPts val="580"/>
              </a:spcBef>
            </a:pPr>
            <a:r>
              <a:rPr lang="ru-RU" sz="22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субъекты МСП</a:t>
            </a:r>
            <a:endParaRPr lang="ru-RU" sz="2200" b="1" dirty="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7912107" y="6593429"/>
            <a:ext cx="4917474" cy="427785"/>
          </a:xfrm>
          <a:prstGeom prst="rect">
            <a:avLst/>
          </a:prstGeom>
        </p:spPr>
        <p:txBody>
          <a:bodyPr wrap="square" lIns="88367" tIns="44184" rIns="88367" bIns="44184">
            <a:spAutoFit/>
          </a:bodyPr>
          <a:lstStyle/>
          <a:p>
            <a:pPr defTabSz="1007943">
              <a:spcBef>
                <a:spcPts val="580"/>
              </a:spcBef>
            </a:pPr>
            <a:r>
              <a:rPr lang="ru-RU" sz="22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наиболее пострадавшие сферы</a:t>
            </a:r>
            <a:endParaRPr lang="ru-RU" sz="2200" b="1" dirty="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" descr="https://i.pinimg.com/736x/39/29/60/3929602c23fb3f4ac76aa5de0c8bdbb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09" y="252464"/>
            <a:ext cx="1431489" cy="135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306643" y="1924036"/>
            <a:ext cx="923129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>
                <a:solidFill>
                  <a:srgbClr val="C00000"/>
                </a:solidFill>
                <a:latin typeface="Arial Narrow" pitchFamily="34" charset="0"/>
              </a:rPr>
              <a:t>Федеральный закон от 01.04.2020  </a:t>
            </a:r>
            <a:r>
              <a:rPr lang="ru-RU" sz="2800" b="1" dirty="0" smtClean="0">
                <a:solidFill>
                  <a:srgbClr val="C00000"/>
                </a:solidFill>
                <a:latin typeface="Arial Narrow" pitchFamily="34" charset="0"/>
              </a:rPr>
              <a:t>№ 98-ФЗ, </a:t>
            </a:r>
            <a:r>
              <a:rPr lang="ru-RU" sz="2800" b="1" dirty="0">
                <a:solidFill>
                  <a:srgbClr val="C00000"/>
                </a:solidFill>
                <a:latin typeface="Arial Narrow" pitchFamily="34" charset="0"/>
              </a:rPr>
              <a:t>с</a:t>
            </a:r>
            <a:r>
              <a:rPr lang="ru-RU" sz="2800" b="1" dirty="0" smtClean="0">
                <a:solidFill>
                  <a:srgbClr val="C00000"/>
                </a:solidFill>
                <a:latin typeface="Arial Narrow" pitchFamily="34" charset="0"/>
              </a:rPr>
              <a:t>т. 19 </a:t>
            </a:r>
          </a:p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Arial Narrow" pitchFamily="34" charset="0"/>
              </a:rPr>
              <a:t>Постановление Правительства РФ от 03.04.2020 № 439</a:t>
            </a:r>
          </a:p>
          <a:p>
            <a:pPr algn="just"/>
            <a:r>
              <a:rPr lang="ru-RU" sz="2800" b="1" dirty="0" smtClean="0">
                <a:solidFill>
                  <a:srgbClr val="C00000"/>
                </a:solidFill>
                <a:latin typeface="Arial Narrow" pitchFamily="34" charset="0"/>
              </a:rPr>
              <a:t>Распоряжение Правительства РФ от 19.03.2020  № 670-Р</a:t>
            </a:r>
          </a:p>
          <a:p>
            <a:pPr algn="ctr"/>
            <a:endParaRPr lang="ru-RU" sz="28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/>
          <a:srcRect l="82864"/>
          <a:stretch/>
        </p:blipFill>
        <p:spPr>
          <a:xfrm>
            <a:off x="12350966" y="0"/>
            <a:ext cx="1001500" cy="16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1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ятиугольник 32"/>
          <p:cNvSpPr/>
          <p:nvPr/>
        </p:nvSpPr>
        <p:spPr>
          <a:xfrm>
            <a:off x="861512" y="4356918"/>
            <a:ext cx="6220030" cy="2017426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600" dirty="0" smtClean="0">
                <a:solidFill>
                  <a:prstClr val="black"/>
                </a:solidFill>
              </a:rPr>
              <a:t> Региональная </a:t>
            </a:r>
            <a:r>
              <a:rPr lang="ru-RU" sz="2600" dirty="0" smtClean="0">
                <a:solidFill>
                  <a:prstClr val="black"/>
                </a:solidFill>
              </a:rPr>
              <a:t>доплата </a:t>
            </a:r>
            <a:r>
              <a:rPr lang="ru-RU" sz="2600" b="1" dirty="0" smtClean="0">
                <a:solidFill>
                  <a:srgbClr val="FF0000"/>
                </a:solidFill>
              </a:rPr>
              <a:t>7000  </a:t>
            </a:r>
            <a:r>
              <a:rPr lang="ru-RU" sz="2600" dirty="0" smtClean="0">
                <a:solidFill>
                  <a:prstClr val="black"/>
                </a:solidFill>
              </a:rPr>
              <a:t>                      </a:t>
            </a:r>
            <a:r>
              <a:rPr lang="ru-RU" sz="2600" b="1" dirty="0">
                <a:solidFill>
                  <a:srgbClr val="FF0000"/>
                </a:solidFill>
              </a:rPr>
              <a:t>о</a:t>
            </a:r>
            <a:r>
              <a:rPr lang="ru-RU" sz="2600" b="1" dirty="0" smtClean="0">
                <a:solidFill>
                  <a:srgbClr val="FF0000"/>
                </a:solidFill>
              </a:rPr>
              <a:t>днократно</a:t>
            </a:r>
            <a:endParaRPr lang="ru-RU" sz="2600" b="1" dirty="0">
              <a:solidFill>
                <a:srgbClr val="FF0000"/>
              </a:solidFill>
            </a:endParaRPr>
          </a:p>
        </p:txBody>
      </p:sp>
      <p:sp>
        <p:nvSpPr>
          <p:cNvPr id="30" name="Пятиугольник 29"/>
          <p:cNvSpPr/>
          <p:nvPr/>
        </p:nvSpPr>
        <p:spPr>
          <a:xfrm>
            <a:off x="863873" y="1980654"/>
            <a:ext cx="6220030" cy="2088232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600" dirty="0">
                <a:solidFill>
                  <a:prstClr val="black"/>
                </a:solidFill>
              </a:rPr>
              <a:t>Е</a:t>
            </a:r>
            <a:r>
              <a:rPr lang="ru-RU" sz="2600" dirty="0" smtClean="0">
                <a:solidFill>
                  <a:prstClr val="black"/>
                </a:solidFill>
              </a:rPr>
              <a:t>диновременная  </a:t>
            </a:r>
            <a:r>
              <a:rPr lang="ru-RU" sz="2600" dirty="0">
                <a:solidFill>
                  <a:prstClr val="black"/>
                </a:solidFill>
              </a:rPr>
              <a:t>выплата в размере </a:t>
            </a:r>
            <a:r>
              <a:rPr lang="ru-RU" sz="2600" b="1" dirty="0">
                <a:solidFill>
                  <a:srgbClr val="FF0000"/>
                </a:solidFill>
              </a:rPr>
              <a:t>7000</a:t>
            </a:r>
            <a:r>
              <a:rPr lang="ru-RU" sz="2600" dirty="0">
                <a:solidFill>
                  <a:prstClr val="black"/>
                </a:solidFill>
              </a:rPr>
              <a:t> </a:t>
            </a:r>
            <a:r>
              <a:rPr lang="ru-RU" sz="2600" dirty="0" smtClean="0">
                <a:solidFill>
                  <a:prstClr val="black"/>
                </a:solidFill>
              </a:rPr>
              <a:t> ИП + </a:t>
            </a:r>
            <a:r>
              <a:rPr lang="ru-RU" sz="2600" b="1" dirty="0" smtClean="0">
                <a:solidFill>
                  <a:srgbClr val="FF0000"/>
                </a:solidFill>
              </a:rPr>
              <a:t>5000</a:t>
            </a:r>
            <a:r>
              <a:rPr lang="ru-RU" sz="2600" dirty="0" smtClean="0">
                <a:solidFill>
                  <a:prstClr val="black"/>
                </a:solidFill>
              </a:rPr>
              <a:t> каждому  </a:t>
            </a:r>
          </a:p>
          <a:p>
            <a:pPr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600" dirty="0">
                <a:solidFill>
                  <a:prstClr val="black"/>
                </a:solidFill>
              </a:rPr>
              <a:t>несовершеннолетнему </a:t>
            </a:r>
            <a:r>
              <a:rPr lang="ru-RU" sz="2600" dirty="0" smtClean="0">
                <a:solidFill>
                  <a:prstClr val="black"/>
                </a:solidFill>
              </a:rPr>
              <a:t>члену семьи</a:t>
            </a:r>
            <a:endParaRPr lang="ru-RU" sz="26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68669" y="746130"/>
            <a:ext cx="1895475" cy="250825"/>
          </a:xfrm>
          <a:prstGeom prst="rect">
            <a:avLst/>
          </a:prstGeom>
        </p:spPr>
        <p:txBody>
          <a:bodyPr lIns="0" tIns="0" rIns="0" bIns="0"/>
          <a:lstStyle/>
          <a:p>
            <a:pPr algn="just" fontAlgn="auto">
              <a:lnSpc>
                <a:spcPts val="947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" sz="800" cap="small" dirty="0">
              <a:solidFill>
                <a:srgbClr val="52201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680" y="436564"/>
            <a:ext cx="1604963" cy="781050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100" b="1" dirty="0">
              <a:solidFill>
                <a:srgbClr val="522015"/>
              </a:solidFill>
              <a:latin typeface="Verdan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5566" y="7011989"/>
            <a:ext cx="206376" cy="201612"/>
          </a:xfrm>
          <a:prstGeom prst="rect">
            <a:avLst/>
          </a:prstGeom>
        </p:spPr>
        <p:txBody>
          <a:bodyPr wrap="none"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200" b="1" spc="-101" dirty="0">
              <a:solidFill>
                <a:srgbClr val="EA4F3A"/>
              </a:solidFill>
              <a:latin typeface="Segoe UI"/>
            </a:endParaRPr>
          </a:p>
        </p:txBody>
      </p:sp>
      <p:sp>
        <p:nvSpPr>
          <p:cNvPr id="8198" name="Прямоугольник 7"/>
          <p:cNvSpPr>
            <a:spLocks noChangeArrowheads="1"/>
          </p:cNvSpPr>
          <p:nvPr/>
        </p:nvSpPr>
        <p:spPr bwMode="auto">
          <a:xfrm>
            <a:off x="8783639" y="6818312"/>
            <a:ext cx="3743324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223"/>
              </a:lnSpc>
              <a:spcBef>
                <a:spcPts val="10496"/>
              </a:spcBef>
            </a:pPr>
            <a:endParaRPr lang="ru-RU" sz="1100">
              <a:solidFill>
                <a:srgbClr val="CE9A6C"/>
              </a:solidFill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9090" y="252463"/>
            <a:ext cx="13033376" cy="1440161"/>
          </a:xfrm>
          <a:prstGeom prst="rect">
            <a:avLst/>
          </a:prstGeom>
          <a:solidFill>
            <a:srgbClr val="F5F1EA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 anchorCtr="0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50" dirty="0" smtClean="0">
                <a:solidFill>
                  <a:srgbClr val="C00000"/>
                </a:solidFill>
                <a:latin typeface="Calibri"/>
              </a:rPr>
              <a:t>СОЦИАЛЬНЫЕ </a:t>
            </a:r>
            <a:r>
              <a:rPr lang="ru-RU" sz="3600" b="1" spc="-50" dirty="0">
                <a:solidFill>
                  <a:srgbClr val="C00000"/>
                </a:solidFill>
                <a:latin typeface="Calibri"/>
              </a:rPr>
              <a:t>МЕРЫ </a:t>
            </a:r>
            <a:r>
              <a:rPr lang="ru-RU" sz="3600" b="1" spc="-50" dirty="0" smtClean="0">
                <a:solidFill>
                  <a:srgbClr val="C00000"/>
                </a:solidFill>
                <a:latin typeface="Calibri"/>
              </a:rPr>
              <a:t>ПОДДЕРЖКИ МСП</a:t>
            </a:r>
            <a:endParaRPr lang="ru-RU" sz="3600" b="1" spc="-50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19090" y="1692624"/>
            <a:ext cx="13033376" cy="1"/>
          </a:xfrm>
          <a:prstGeom prst="line">
            <a:avLst/>
          </a:prstGeom>
          <a:noFill/>
          <a:ln w="76200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37" name="Прямоугольник 36"/>
          <p:cNvSpPr/>
          <p:nvPr/>
        </p:nvSpPr>
        <p:spPr>
          <a:xfrm>
            <a:off x="7272585" y="2341518"/>
            <a:ext cx="6099837" cy="1366504"/>
          </a:xfrm>
          <a:prstGeom prst="rect">
            <a:avLst/>
          </a:prstGeom>
        </p:spPr>
        <p:txBody>
          <a:bodyPr wrap="square" lIns="88367" tIns="44184" rIns="88367" bIns="44184">
            <a:spAutoFit/>
          </a:bodyPr>
          <a:lstStyle/>
          <a:p>
            <a:pPr algn="ctr" defTabSz="1007943">
              <a:spcBef>
                <a:spcPts val="580"/>
              </a:spcBef>
            </a:pP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Индивидуальные предприниматели, </a:t>
            </a:r>
          </a:p>
          <a:p>
            <a:pPr algn="ctr" defTabSz="1007943">
              <a:spcBef>
                <a:spcPts val="580"/>
              </a:spcBef>
            </a:pPr>
            <a:r>
              <a:rPr lang="ru-RU" sz="26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чья деятельность приостановлен</a:t>
            </a:r>
            <a:r>
              <a:rPr lang="ru-RU" sz="24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7837446" y="4356918"/>
            <a:ext cx="5517479" cy="1812780"/>
          </a:xfrm>
          <a:prstGeom prst="rect">
            <a:avLst/>
          </a:prstGeom>
        </p:spPr>
        <p:txBody>
          <a:bodyPr wrap="square" lIns="88367" tIns="44184" rIns="88367" bIns="44184">
            <a:spAutoFit/>
          </a:bodyPr>
          <a:lstStyle/>
          <a:p>
            <a:pPr algn="ctr" defTabSz="1007943">
              <a:spcBef>
                <a:spcPts val="580"/>
              </a:spcBef>
            </a:pPr>
            <a:r>
              <a:rPr lang="ru-RU" sz="2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Самозанятые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6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зарегистрированные </a:t>
            </a:r>
          </a:p>
          <a:p>
            <a:pPr algn="ctr" defTabSz="1007943">
              <a:spcBef>
                <a:spcPts val="580"/>
              </a:spcBef>
            </a:pPr>
            <a:r>
              <a:rPr lang="ru-RU" sz="26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30.03.2020   </a:t>
            </a:r>
          </a:p>
          <a:p>
            <a:pPr algn="ctr" defTabSz="1007943">
              <a:spcBef>
                <a:spcPts val="580"/>
              </a:spcBef>
            </a:pPr>
            <a:r>
              <a:rPr lang="ru-RU" sz="2400" b="1" dirty="0" smtClean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 исключением арендодателей)</a:t>
            </a:r>
            <a:endParaRPr lang="ru-RU" sz="2400" b="1" dirty="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" descr="https://i.pinimg.com/736x/39/29/60/3929602c23fb3f4ac76aa5de0c8bdbb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09" y="252464"/>
            <a:ext cx="1431489" cy="135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863874" y="6708770"/>
            <a:ext cx="12266822" cy="744492"/>
          </a:xfrm>
          <a:prstGeom prst="rect">
            <a:avLst/>
          </a:prstGeom>
          <a:noFill/>
        </p:spPr>
        <p:txBody>
          <a:bodyPr lIns="0" tIns="0" rIns="0" bIns="0" anchor="ctr" anchorCtr="0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-50" dirty="0" smtClean="0">
                <a:solidFill>
                  <a:srgbClr val="0070C0"/>
                </a:solidFill>
                <a:latin typeface="Calibri"/>
              </a:rPr>
              <a:t>НЕОБХОДИМО ОБРАЩЕНИЕ В МУНИЦИПАЛЬНЫЙ ФОНД ДЛЯ ВКЛЮЧЕНИЯ                  В СПИСОК НА ВЫПЛАТЫ</a:t>
            </a:r>
            <a:endParaRPr lang="ru-RU" sz="2800" b="1" spc="-50" dirty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/>
          <a:srcRect l="82864"/>
          <a:stretch/>
        </p:blipFill>
        <p:spPr>
          <a:xfrm>
            <a:off x="12350966" y="0"/>
            <a:ext cx="1001500" cy="16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15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ятиугольник 31"/>
          <p:cNvSpPr/>
          <p:nvPr/>
        </p:nvSpPr>
        <p:spPr>
          <a:xfrm>
            <a:off x="615747" y="5509045"/>
            <a:ext cx="12736717" cy="1603749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solidFill>
                  <a:srgbClr val="0070C0"/>
                </a:solidFill>
              </a:rPr>
              <a:t>Сформировать </a:t>
            </a:r>
            <a:r>
              <a:rPr lang="ru-RU" sz="2400" dirty="0">
                <a:solidFill>
                  <a:srgbClr val="0070C0"/>
                </a:solidFill>
              </a:rPr>
              <a:t>списки </a:t>
            </a:r>
            <a:r>
              <a:rPr lang="ru-RU" sz="2400" dirty="0">
                <a:solidFill>
                  <a:prstClr val="black"/>
                </a:solidFill>
              </a:rPr>
              <a:t>индивидуальных предпринимателей из наиболее пострадавших сфер экономической деятельности, претендующих на получение единовременной денежной выплаты и направить их для свода в комитет малого бизнеса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68669" y="746130"/>
            <a:ext cx="1895475" cy="250825"/>
          </a:xfrm>
          <a:prstGeom prst="rect">
            <a:avLst/>
          </a:prstGeom>
        </p:spPr>
        <p:txBody>
          <a:bodyPr lIns="0" tIns="0" rIns="0" bIns="0"/>
          <a:lstStyle/>
          <a:p>
            <a:pPr algn="just" fontAlgn="auto">
              <a:lnSpc>
                <a:spcPts val="947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" sz="800" cap="small" dirty="0">
              <a:solidFill>
                <a:srgbClr val="522015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1680" y="436564"/>
            <a:ext cx="1604963" cy="781050"/>
          </a:xfrm>
          <a:prstGeom prst="rect">
            <a:avLst/>
          </a:prstGeom>
        </p:spPr>
        <p:txBody>
          <a:bodyPr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100" b="1" dirty="0">
              <a:solidFill>
                <a:srgbClr val="522015"/>
              </a:solidFill>
              <a:latin typeface="Verdan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5747" y="7011989"/>
            <a:ext cx="206376" cy="201612"/>
          </a:xfrm>
          <a:prstGeom prst="rect">
            <a:avLst/>
          </a:prstGeom>
        </p:spPr>
        <p:txBody>
          <a:bodyPr wrap="none" lIns="0" tIns="0" rIns="0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" sz="1200" b="1" spc="-101" dirty="0">
              <a:solidFill>
                <a:srgbClr val="EA4F3A"/>
              </a:solidFill>
              <a:latin typeface="Segoe UI"/>
            </a:endParaRPr>
          </a:p>
        </p:txBody>
      </p:sp>
      <p:sp>
        <p:nvSpPr>
          <p:cNvPr id="8198" name="Прямоугольник 7"/>
          <p:cNvSpPr>
            <a:spLocks noChangeArrowheads="1"/>
          </p:cNvSpPr>
          <p:nvPr/>
        </p:nvSpPr>
        <p:spPr bwMode="auto">
          <a:xfrm>
            <a:off x="615747" y="7213601"/>
            <a:ext cx="3743324" cy="30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ts val="1223"/>
              </a:lnSpc>
              <a:spcBef>
                <a:spcPts val="10496"/>
              </a:spcBef>
            </a:pPr>
            <a:endParaRPr lang="ru-RU" sz="1100">
              <a:solidFill>
                <a:srgbClr val="CE9A6C"/>
              </a:solidFill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319" y="151461"/>
            <a:ext cx="13033376" cy="1440161"/>
          </a:xfrm>
          <a:prstGeom prst="rect">
            <a:avLst/>
          </a:prstGeom>
          <a:solidFill>
            <a:srgbClr val="F5F1EA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0" tIns="0" rIns="0" bIns="0" anchor="ctr" anchorCtr="0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50" dirty="0" smtClean="0">
                <a:solidFill>
                  <a:srgbClr val="C00000"/>
                </a:solidFill>
                <a:latin typeface="Calibri"/>
              </a:rPr>
              <a:t>    ОРГАНАМ МСУ РЕКОМЕНДОВАНО:</a:t>
            </a:r>
            <a:endParaRPr lang="ru-RU" sz="4000" b="1" spc="-50" dirty="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19090" y="1692624"/>
            <a:ext cx="13033376" cy="1"/>
          </a:xfrm>
          <a:prstGeom prst="line">
            <a:avLst/>
          </a:prstGeom>
          <a:noFill/>
          <a:ln w="76200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/>
        </p:spPr>
      </p:cxnSp>
      <p:pic>
        <p:nvPicPr>
          <p:cNvPr id="15" name="Picture 2" descr="https://i.pinimg.com/736x/39/29/60/3929602c23fb3f4ac76aa5de0c8bdbb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93" y="85148"/>
            <a:ext cx="1618184" cy="153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/>
          <a:srcRect l="82864"/>
          <a:stretch/>
        </p:blipFill>
        <p:spPr>
          <a:xfrm>
            <a:off x="12350966" y="0"/>
            <a:ext cx="1001500" cy="1620613"/>
          </a:xfrm>
          <a:prstGeom prst="rect">
            <a:avLst/>
          </a:prstGeom>
        </p:spPr>
      </p:pic>
      <p:sp>
        <p:nvSpPr>
          <p:cNvPr id="17" name="Пятиугольник 16"/>
          <p:cNvSpPr/>
          <p:nvPr/>
        </p:nvSpPr>
        <p:spPr>
          <a:xfrm>
            <a:off x="615747" y="1890480"/>
            <a:ext cx="12304705" cy="1386318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algn="just"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solidFill>
                  <a:srgbClr val="0070C0"/>
                </a:solidFill>
              </a:rPr>
              <a:t>Принять </a:t>
            </a:r>
            <a:r>
              <a:rPr lang="ru-RU" sz="2400" dirty="0">
                <a:solidFill>
                  <a:srgbClr val="0070C0"/>
                </a:solidFill>
              </a:rPr>
              <a:t>правовые акты</a:t>
            </a:r>
            <a:r>
              <a:rPr lang="ru-RU" sz="2400" dirty="0">
                <a:solidFill>
                  <a:prstClr val="black"/>
                </a:solidFill>
              </a:rPr>
              <a:t>, устанавливающие снижение значений коэффициента К2 или единой ставки налога для исчисления единого налога на вмененный доход по отдельным видам </a:t>
            </a:r>
            <a:r>
              <a:rPr lang="ru-RU" sz="2400" dirty="0">
                <a:solidFill>
                  <a:prstClr val="black"/>
                </a:solidFill>
              </a:rPr>
              <a:t>деятельности из </a:t>
            </a:r>
            <a:r>
              <a:rPr lang="ru-RU" sz="2400" dirty="0" smtClean="0">
                <a:solidFill>
                  <a:prstClr val="black"/>
                </a:solidFill>
              </a:rPr>
              <a:t>пострадавших </a:t>
            </a:r>
            <a:r>
              <a:rPr lang="ru-RU" sz="2400" dirty="0">
                <a:solidFill>
                  <a:prstClr val="black"/>
                </a:solidFill>
              </a:rPr>
              <a:t>сфер экономической деятельности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20" name="Пятиугольник 19"/>
          <p:cNvSpPr/>
          <p:nvPr/>
        </p:nvSpPr>
        <p:spPr>
          <a:xfrm>
            <a:off x="615747" y="3636838"/>
            <a:ext cx="12456629" cy="1368151"/>
          </a:xfrm>
          <a:prstGeom prst="homePlate">
            <a:avLst/>
          </a:prstGeom>
          <a:solidFill>
            <a:srgbClr val="F5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0668" tIns="55333" rIns="110668" bIns="55333" rtlCol="0" anchor="ctr"/>
          <a:lstStyle/>
          <a:p>
            <a:pPr algn="just" defTabSz="1368112" fontAlgn="auto">
              <a:spcBef>
                <a:spcPts val="0"/>
              </a:spcBef>
              <a:spcAft>
                <a:spcPts val="0"/>
              </a:spcAft>
            </a:pPr>
            <a:r>
              <a:rPr lang="ru-RU" sz="2400" dirty="0" smtClean="0">
                <a:solidFill>
                  <a:prstClr val="black"/>
                </a:solidFill>
              </a:rPr>
              <a:t>Рассмотреть </a:t>
            </a:r>
            <a:r>
              <a:rPr lang="ru-RU" sz="2400" dirty="0">
                <a:solidFill>
                  <a:prstClr val="black"/>
                </a:solidFill>
              </a:rPr>
              <a:t>возможность </a:t>
            </a:r>
            <a:r>
              <a:rPr lang="ru-RU" sz="2400" dirty="0">
                <a:solidFill>
                  <a:srgbClr val="0070C0"/>
                </a:solidFill>
              </a:rPr>
              <a:t>освобождения сроком на 3 месяца </a:t>
            </a:r>
            <a:r>
              <a:rPr lang="ru-RU" sz="2400" dirty="0">
                <a:solidFill>
                  <a:prstClr val="black"/>
                </a:solidFill>
              </a:rPr>
              <a:t>(март, апрель, май) от уплаты арендных платежей субъектами МСП и предоставления отсрочки </a:t>
            </a:r>
            <a:r>
              <a:rPr lang="ru-RU" sz="2400" dirty="0" smtClean="0">
                <a:solidFill>
                  <a:prstClr val="black"/>
                </a:solidFill>
              </a:rPr>
              <a:t>до 01.10.2020  </a:t>
            </a:r>
            <a:r>
              <a:rPr lang="ru-RU" sz="2400" dirty="0">
                <a:solidFill>
                  <a:prstClr val="black"/>
                </a:solidFill>
              </a:rPr>
              <a:t>субъектам МСП по договорам аренды муниципального имущества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50967" y="7112796"/>
            <a:ext cx="100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prstClr val="black"/>
                </a:solidFill>
              </a:rPr>
              <a:t>10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7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Прямоугольник 7"/>
          <p:cNvSpPr>
            <a:spLocks noChangeArrowheads="1"/>
          </p:cNvSpPr>
          <p:nvPr/>
        </p:nvSpPr>
        <p:spPr bwMode="auto">
          <a:xfrm>
            <a:off x="287338" y="1908646"/>
            <a:ext cx="13033376" cy="2232248"/>
          </a:xfrm>
          <a:prstGeom prst="rect">
            <a:avLst/>
          </a:prstGeom>
          <a:solidFill>
            <a:srgbClr val="F5F1EA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en-US" sz="800" dirty="0">
              <a:latin typeface="Calibri" pitchFamily="34" charset="0"/>
            </a:endParaRPr>
          </a:p>
          <a:p>
            <a:pPr algn="ctr"/>
            <a:endParaRPr lang="ru-RU" sz="2700" dirty="0">
              <a:latin typeface="Calibri" pitchFamily="34" charset="0"/>
            </a:endParaRPr>
          </a:p>
          <a:p>
            <a:pPr algn="ctr"/>
            <a:r>
              <a:rPr lang="ru-RU" sz="4400" dirty="0">
                <a:latin typeface="Calibri" pitchFamily="34" charset="0"/>
              </a:rPr>
              <a:t>Портал поддержки МСП в Ленинградской области</a:t>
            </a:r>
          </a:p>
          <a:p>
            <a:pPr algn="ctr"/>
            <a:r>
              <a:rPr lang="en-US" sz="4400" b="1" dirty="0">
                <a:solidFill>
                  <a:srgbClr val="C00000"/>
                </a:solidFill>
                <a:latin typeface="Calibri" pitchFamily="34" charset="0"/>
              </a:rPr>
              <a:t>www.813.ru</a:t>
            </a:r>
            <a:endParaRPr lang="ru-RU" sz="4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7340" y="216031"/>
            <a:ext cx="13033376" cy="1404583"/>
          </a:xfrm>
          <a:prstGeom prst="rect">
            <a:avLst/>
          </a:prstGeom>
          <a:solidFill>
            <a:srgbClr val="F5F1EA"/>
          </a:solidFill>
        </p:spPr>
        <p:txBody>
          <a:bodyPr lIns="0" tIns="0" rIns="0" bIns="0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sz="2400" b="1" spc="-50" dirty="0">
              <a:solidFill>
                <a:srgbClr val="C00000"/>
              </a:solidFill>
              <a:latin typeface="Calibri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4800" b="1" spc="-50" dirty="0" smtClean="0">
                <a:solidFill>
                  <a:srgbClr val="C00000"/>
                </a:solidFill>
                <a:latin typeface="Calibri"/>
              </a:rPr>
              <a:t> </a:t>
            </a:r>
            <a:r>
              <a:rPr lang="ru-RU" sz="4800" b="1" spc="-50" dirty="0">
                <a:solidFill>
                  <a:srgbClr val="C00000"/>
                </a:solidFill>
                <a:latin typeface="Calibri"/>
              </a:rPr>
              <a:t>ГОРЯЧАЯ </a:t>
            </a:r>
            <a:r>
              <a:rPr lang="ru-RU" sz="4800" b="1" spc="-50" dirty="0" smtClean="0">
                <a:solidFill>
                  <a:srgbClr val="C00000"/>
                </a:solidFill>
                <a:latin typeface="Calibri"/>
              </a:rPr>
              <a:t>ЛИНИЯ ДЛЯ МСП </a:t>
            </a:r>
            <a:r>
              <a:rPr lang="ru-RU" sz="4800" b="1" spc="-50" dirty="0">
                <a:solidFill>
                  <a:srgbClr val="C00000"/>
                </a:solidFill>
                <a:latin typeface="Calibri"/>
              </a:rPr>
              <a:t>8-800-30-20-813</a:t>
            </a:r>
            <a:endParaRPr lang="ru-RU" sz="36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" name="Прямоугольник 7"/>
          <p:cNvSpPr>
            <a:spLocks noChangeArrowheads="1"/>
          </p:cNvSpPr>
          <p:nvPr/>
        </p:nvSpPr>
        <p:spPr bwMode="auto">
          <a:xfrm>
            <a:off x="287343" y="4356918"/>
            <a:ext cx="13033919" cy="2952328"/>
          </a:xfrm>
          <a:prstGeom prst="rect">
            <a:avLst/>
          </a:prstGeom>
          <a:solidFill>
            <a:srgbClr val="F5F1EA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en-US" sz="800" dirty="0">
              <a:latin typeface="Calibri" pitchFamily="34" charset="0"/>
            </a:endParaRPr>
          </a:p>
          <a:p>
            <a:pPr algn="ctr"/>
            <a:r>
              <a:rPr lang="ru-RU" sz="4400" dirty="0">
                <a:latin typeface="Calibri" pitchFamily="34" charset="0"/>
              </a:rPr>
              <a:t>Присоединяйтесь к нам в социальных сетях!</a:t>
            </a:r>
            <a:endParaRPr lang="ru-RU" sz="4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367935" y="5150633"/>
            <a:ext cx="10513167" cy="1870587"/>
            <a:chOff x="1151905" y="4788966"/>
            <a:chExt cx="10513168" cy="1870587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1905" y="4943892"/>
              <a:ext cx="1490348" cy="1490348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4193" y="4788966"/>
              <a:ext cx="1800200" cy="1800200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8569" y="5023568"/>
              <a:ext cx="1471770" cy="147177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64873" y="4859353"/>
              <a:ext cx="1800200" cy="1800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753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7C8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7C8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7C8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5968</TotalTime>
  <Words>945</Words>
  <Application>Microsoft Office PowerPoint</Application>
  <PresentationFormat>Произвольный</PresentationFormat>
  <Paragraphs>246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Office Theme</vt:lpstr>
      <vt:lpstr>1_Тема Office</vt:lpstr>
      <vt:lpstr>2_Тема Office</vt:lpstr>
      <vt:lpstr>3_Тема Office</vt:lpstr>
      <vt:lpstr>1_Office Theme</vt:lpstr>
      <vt:lpstr>  О реализации на территории Ленинградской области мероприятий, направленных на поддержку отраслей малого и среднего предпринимательства, оказавшихся в зоне риска в связи с распространением новой коронавирусной инфекции   Нерушай Светлана Ивановна                                                                                                     председатель комитета по развитию малого, среднего бизнеса                                                               и потребительского рынка Ленинградской области  22 апреля  2020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Галина Михайловна Орлова</cp:lastModifiedBy>
  <cp:revision>411</cp:revision>
  <cp:lastPrinted>2020-04-21T16:06:55Z</cp:lastPrinted>
  <dcterms:modified xsi:type="dcterms:W3CDTF">2020-04-22T07:44:11Z</dcterms:modified>
</cp:coreProperties>
</file>